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Lst>
  <p:sldSz cx="9144000" cy="5149850"/>
  <p:notesSz cx="9144000" cy="51498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B0B3"/>
    <a:srgbClr val="4A4A4A"/>
    <a:srgbClr val="090248"/>
    <a:srgbClr val="B1D0E9"/>
    <a:srgbClr val="3B356D"/>
    <a:srgbClr val="A0F6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71"/>
    <p:restoredTop sz="94704"/>
  </p:normalViewPr>
  <p:slideViewPr>
    <p:cSldViewPr>
      <p:cViewPr varScale="1">
        <p:scale>
          <a:sx n="138" d="100"/>
          <a:sy n="138" d="100"/>
        </p:scale>
        <p:origin x="648" y="12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6453"/>
            <a:ext cx="7772400" cy="1081468"/>
          </a:xfrm>
          <a:prstGeom prst="rect">
            <a:avLst/>
          </a:prstGeom>
        </p:spPr>
        <p:txBody>
          <a:bodyPr wrap="square" lIns="0" tIns="0" rIns="0" bIns="0">
            <a:spAutoFit/>
          </a:bodyPr>
          <a:lstStyle>
            <a:lvl1pPr>
              <a:defRPr sz="2400" b="0" i="0">
                <a:solidFill>
                  <a:srgbClr val="4A4A4A"/>
                </a:solidFill>
                <a:latin typeface="Mulish Medium"/>
                <a:cs typeface="Mulish Medium"/>
              </a:defRPr>
            </a:lvl1pPr>
          </a:lstStyle>
          <a:p>
            <a:endParaRPr/>
          </a:p>
        </p:txBody>
      </p:sp>
      <p:sp>
        <p:nvSpPr>
          <p:cNvPr id="3" name="Holder 3"/>
          <p:cNvSpPr>
            <a:spLocks noGrp="1"/>
          </p:cNvSpPr>
          <p:nvPr>
            <p:ph type="subTitle" idx="4"/>
          </p:nvPr>
        </p:nvSpPr>
        <p:spPr>
          <a:xfrm>
            <a:off x="1371600" y="2883916"/>
            <a:ext cx="6400800" cy="1287462"/>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5791200" y="3262261"/>
            <a:ext cx="3352799" cy="1882139"/>
          </a:xfrm>
          <a:prstGeom prst="rect">
            <a:avLst/>
          </a:prstGeom>
        </p:spPr>
      </p:pic>
      <p:sp>
        <p:nvSpPr>
          <p:cNvPr id="2" name="Holder 2"/>
          <p:cNvSpPr>
            <a:spLocks noGrp="1"/>
          </p:cNvSpPr>
          <p:nvPr>
            <p:ph type="title"/>
          </p:nvPr>
        </p:nvSpPr>
        <p:spPr/>
        <p:txBody>
          <a:bodyPr lIns="0" tIns="0" rIns="0" bIns="0"/>
          <a:lstStyle>
            <a:lvl1pPr>
              <a:defRPr sz="2400" b="0" i="0">
                <a:solidFill>
                  <a:srgbClr val="4A4A4A"/>
                </a:solidFill>
                <a:latin typeface="Mulish Medium"/>
                <a:cs typeface="Mulish Medium"/>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4A4A4A"/>
                </a:solidFill>
                <a:latin typeface="Mulish Medium"/>
                <a:cs typeface="Mulish Medium"/>
              </a:defRPr>
            </a:lvl1pPr>
          </a:lstStyle>
          <a:p>
            <a:endParaRPr/>
          </a:p>
        </p:txBody>
      </p:sp>
      <p:sp>
        <p:nvSpPr>
          <p:cNvPr id="3" name="Holder 3"/>
          <p:cNvSpPr>
            <a:spLocks noGrp="1"/>
          </p:cNvSpPr>
          <p:nvPr>
            <p:ph sz="half" idx="2"/>
          </p:nvPr>
        </p:nvSpPr>
        <p:spPr>
          <a:xfrm>
            <a:off x="444500" y="1513544"/>
            <a:ext cx="3768090" cy="2936875"/>
          </a:xfrm>
          <a:prstGeom prst="rect">
            <a:avLst/>
          </a:prstGeom>
        </p:spPr>
        <p:txBody>
          <a:bodyPr wrap="square" lIns="0" tIns="0" rIns="0" bIns="0">
            <a:spAutoFit/>
          </a:bodyPr>
          <a:lstStyle>
            <a:lvl1pPr>
              <a:defRPr sz="1100" b="0" i="0">
                <a:solidFill>
                  <a:schemeClr val="bg1"/>
                </a:solidFill>
                <a:latin typeface="Mulish Medium"/>
                <a:cs typeface="Mulish Medium"/>
              </a:defRPr>
            </a:lvl1pPr>
          </a:lstStyle>
          <a:p>
            <a:endParaRPr/>
          </a:p>
        </p:txBody>
      </p:sp>
      <p:sp>
        <p:nvSpPr>
          <p:cNvPr id="4" name="Holder 4"/>
          <p:cNvSpPr>
            <a:spLocks noGrp="1"/>
          </p:cNvSpPr>
          <p:nvPr>
            <p:ph sz="half" idx="3"/>
          </p:nvPr>
        </p:nvSpPr>
        <p:spPr>
          <a:xfrm>
            <a:off x="4796900" y="1513544"/>
            <a:ext cx="3800475" cy="2823054"/>
          </a:xfrm>
          <a:prstGeom prst="rect">
            <a:avLst/>
          </a:prstGeom>
        </p:spPr>
        <p:txBody>
          <a:bodyPr wrap="square" lIns="0" tIns="0" rIns="0" bIns="0">
            <a:spAutoFit/>
          </a:bodyPr>
          <a:lstStyle>
            <a:lvl1pPr>
              <a:defRPr sz="1100" b="0" i="0">
                <a:solidFill>
                  <a:schemeClr val="bg1"/>
                </a:solidFill>
                <a:latin typeface="Mulish Medium"/>
                <a:cs typeface="Mulish Medium"/>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4A4A4A"/>
                </a:solidFill>
                <a:latin typeface="Mulish Medium"/>
                <a:cs typeface="Mulish Medium"/>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44500" y="445579"/>
            <a:ext cx="4869180" cy="406906"/>
          </a:xfrm>
          <a:prstGeom prst="rect">
            <a:avLst/>
          </a:prstGeom>
        </p:spPr>
        <p:txBody>
          <a:bodyPr wrap="square" lIns="0" tIns="0" rIns="0" bIns="0">
            <a:spAutoFit/>
          </a:bodyPr>
          <a:lstStyle>
            <a:lvl1pPr>
              <a:defRPr sz="2400" b="0" i="0">
                <a:solidFill>
                  <a:srgbClr val="4A4A4A"/>
                </a:solidFill>
                <a:latin typeface="Mulish Medium"/>
                <a:cs typeface="Mulish Medium"/>
              </a:defRPr>
            </a:lvl1pPr>
          </a:lstStyle>
          <a:p>
            <a:endParaRPr/>
          </a:p>
        </p:txBody>
      </p:sp>
      <p:sp>
        <p:nvSpPr>
          <p:cNvPr id="3" name="Holder 3"/>
          <p:cNvSpPr>
            <a:spLocks noGrp="1"/>
          </p:cNvSpPr>
          <p:nvPr>
            <p:ph type="body" idx="1"/>
          </p:nvPr>
        </p:nvSpPr>
        <p:spPr>
          <a:xfrm>
            <a:off x="419100" y="1032218"/>
            <a:ext cx="4137025" cy="301434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4789360"/>
            <a:ext cx="2926080" cy="25749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9360"/>
            <a:ext cx="2103120" cy="25749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a:xfrm>
            <a:off x="6583680" y="4789360"/>
            <a:ext cx="2103120" cy="25749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
        <p:nvSpPr>
          <p:cNvPr id="8" name="TextBox 7">
            <a:extLst>
              <a:ext uri="{FF2B5EF4-FFF2-40B4-BE49-F238E27FC236}">
                <a16:creationId xmlns:a16="http://schemas.microsoft.com/office/drawing/2014/main" id="{0D406F04-5F79-EA5F-0497-0DD5AD77F036}"/>
              </a:ext>
            </a:extLst>
          </p:cNvPr>
          <p:cNvSpPr txBox="1"/>
          <p:nvPr userDrawn="1">
            <p:extLst>
              <p:ext uri="{1162E1C5-73C7-4A58-AE30-91384D911F3F}">
                <p184:classification xmlns:p184="http://schemas.microsoft.com/office/powerpoint/2018/4/main" val="ftr"/>
              </p:ext>
            </p:extLst>
          </p:nvPr>
        </p:nvSpPr>
        <p:spPr>
          <a:xfrm>
            <a:off x="7705725" y="4964430"/>
            <a:ext cx="1395413" cy="121920"/>
          </a:xfrm>
          <a:prstGeom prst="rect">
            <a:avLst/>
          </a:prstGeom>
        </p:spPr>
        <p:txBody>
          <a:bodyPr horzOverflow="overflow" lIns="0" tIns="0" rIns="0" bIns="0">
            <a:spAutoFit/>
          </a:bodyPr>
          <a:lstStyle/>
          <a:p>
            <a:pPr algn="l"/>
            <a:r>
              <a:rPr lang="en-US" sz="800">
                <a:solidFill>
                  <a:srgbClr val="000000">
                    <a:alpha val="50000"/>
                  </a:srgbClr>
                </a:solidFill>
                <a:latin typeface="Aptos" panose="020B0004020202020204" pitchFamily="34" charset="0"/>
              </a:rPr>
              <a:t>External Public - Do not remove</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4.png"/><Relationship Id="rId2" Type="http://schemas.openxmlformats.org/officeDocument/2006/relationships/image" Target="../media/image19.jpg"/><Relationship Id="rId1" Type="http://schemas.openxmlformats.org/officeDocument/2006/relationships/slideLayout" Target="../slideLayouts/slideLayout2.xml"/><Relationship Id="rId6" Type="http://schemas.openxmlformats.org/officeDocument/2006/relationships/hyperlink" Target="mailto:info@kneat.com" TargetMode="External"/><Relationship Id="rId5" Type="http://schemas.openxmlformats.org/officeDocument/2006/relationships/image" Target="../media/image23.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
            <a:ext cx="9144000" cy="5144399"/>
          </a:xfrm>
          <a:prstGeom prst="rect">
            <a:avLst/>
          </a:prstGeom>
        </p:spPr>
      </p:pic>
      <p:pic>
        <p:nvPicPr>
          <p:cNvPr id="6" name="object 6"/>
          <p:cNvPicPr/>
          <p:nvPr/>
        </p:nvPicPr>
        <p:blipFill>
          <a:blip r:embed="rId3" cstate="print"/>
          <a:stretch>
            <a:fillRect/>
          </a:stretch>
        </p:blipFill>
        <p:spPr>
          <a:xfrm>
            <a:off x="4909194" y="671271"/>
            <a:ext cx="4234806" cy="4473130"/>
          </a:xfrm>
          <a:prstGeom prst="rect">
            <a:avLst/>
          </a:prstGeom>
        </p:spPr>
      </p:pic>
      <p:sp>
        <p:nvSpPr>
          <p:cNvPr id="7" name="object 3">
            <a:extLst>
              <a:ext uri="{FF2B5EF4-FFF2-40B4-BE49-F238E27FC236}">
                <a16:creationId xmlns:a16="http://schemas.microsoft.com/office/drawing/2014/main" id="{90C17851-D4E8-4B1E-6BF0-523A90445219}"/>
              </a:ext>
            </a:extLst>
          </p:cNvPr>
          <p:cNvSpPr txBox="1"/>
          <p:nvPr/>
        </p:nvSpPr>
        <p:spPr>
          <a:xfrm>
            <a:off x="444500" y="1799141"/>
            <a:ext cx="4660900" cy="1590179"/>
          </a:xfrm>
          <a:prstGeom prst="rect">
            <a:avLst/>
          </a:prstGeom>
        </p:spPr>
        <p:txBody>
          <a:bodyPr vert="horz" wrap="square" lIns="0" tIns="50800" rIns="0" bIns="0" rtlCol="0">
            <a:spAutoFit/>
          </a:bodyPr>
          <a:lstStyle/>
          <a:p>
            <a:pPr marL="12700" marR="5080">
              <a:lnSpc>
                <a:spcPts val="4000"/>
              </a:lnSpc>
              <a:spcBef>
                <a:spcPts val="400"/>
              </a:spcBef>
            </a:pPr>
            <a:r>
              <a:rPr sz="3500" b="1" spc="55" dirty="0">
                <a:solidFill>
                  <a:srgbClr val="FFFFFF"/>
                </a:solidFill>
                <a:latin typeface="Muli" pitchFamily="2" charset="77"/>
                <a:cs typeface="Mulish ExtraBlack"/>
              </a:rPr>
              <a:t>Kneat</a:t>
            </a:r>
            <a:r>
              <a:rPr sz="3500" b="1" spc="45" dirty="0">
                <a:solidFill>
                  <a:srgbClr val="FFFFFF"/>
                </a:solidFill>
                <a:latin typeface="Muli" pitchFamily="2" charset="77"/>
                <a:cs typeface="Mulish ExtraBlack"/>
              </a:rPr>
              <a:t> </a:t>
            </a:r>
            <a:r>
              <a:rPr sz="3500" b="1" spc="50" dirty="0">
                <a:solidFill>
                  <a:srgbClr val="FFFFFF"/>
                </a:solidFill>
                <a:latin typeface="Muli" pitchFamily="2" charset="77"/>
                <a:cs typeface="Mulish ExtraBlack"/>
              </a:rPr>
              <a:t>Solutions: </a:t>
            </a:r>
            <a:r>
              <a:rPr sz="3000" b="1" spc="55" dirty="0">
                <a:solidFill>
                  <a:srgbClr val="A0F6AF"/>
                </a:solidFill>
                <a:latin typeface="Muli" pitchFamily="2" charset="77"/>
                <a:cs typeface="Mulish ExtraBlack"/>
              </a:rPr>
              <a:t>Ireland</a:t>
            </a:r>
            <a:r>
              <a:rPr sz="3000" b="1" spc="170" dirty="0">
                <a:solidFill>
                  <a:srgbClr val="A0F6AF"/>
                </a:solidFill>
                <a:latin typeface="Muli" pitchFamily="2" charset="77"/>
                <a:cs typeface="Mulish ExtraBlack"/>
              </a:rPr>
              <a:t> </a:t>
            </a:r>
            <a:r>
              <a:rPr sz="3000" b="1" dirty="0">
                <a:solidFill>
                  <a:srgbClr val="A0F6AF"/>
                </a:solidFill>
                <a:latin typeface="Muli" pitchFamily="2" charset="77"/>
                <a:cs typeface="Mulish ExtraBlack"/>
              </a:rPr>
              <a:t>Gender</a:t>
            </a:r>
            <a:r>
              <a:rPr sz="3000" b="1" spc="170" dirty="0">
                <a:solidFill>
                  <a:srgbClr val="A0F6AF"/>
                </a:solidFill>
                <a:latin typeface="Muli" pitchFamily="2" charset="77"/>
                <a:cs typeface="Mulish ExtraBlack"/>
              </a:rPr>
              <a:t> </a:t>
            </a:r>
            <a:r>
              <a:rPr sz="3000" b="1" spc="-25" dirty="0">
                <a:solidFill>
                  <a:srgbClr val="A0F6AF"/>
                </a:solidFill>
                <a:latin typeface="Muli" pitchFamily="2" charset="77"/>
                <a:cs typeface="Mulish ExtraBlack"/>
              </a:rPr>
              <a:t>Pay </a:t>
            </a:r>
            <a:br>
              <a:rPr lang="en-IE" sz="3000" b="1" spc="-25" dirty="0">
                <a:solidFill>
                  <a:srgbClr val="A0F6AF"/>
                </a:solidFill>
                <a:latin typeface="Muli" pitchFamily="2" charset="77"/>
                <a:cs typeface="Mulish ExtraBlack"/>
              </a:rPr>
            </a:br>
            <a:r>
              <a:rPr sz="3000" b="1" dirty="0">
                <a:solidFill>
                  <a:srgbClr val="A0F6AF"/>
                </a:solidFill>
                <a:latin typeface="Muli" pitchFamily="2" charset="77"/>
                <a:cs typeface="Mulish ExtraBlack"/>
              </a:rPr>
              <a:t>Gap</a:t>
            </a:r>
            <a:r>
              <a:rPr sz="3000" b="1" spc="120" dirty="0">
                <a:solidFill>
                  <a:srgbClr val="A0F6AF"/>
                </a:solidFill>
                <a:latin typeface="Muli" pitchFamily="2" charset="77"/>
                <a:cs typeface="Mulish ExtraBlack"/>
              </a:rPr>
              <a:t> </a:t>
            </a:r>
            <a:r>
              <a:rPr sz="3000" b="1" spc="60" dirty="0">
                <a:solidFill>
                  <a:srgbClr val="A0F6AF"/>
                </a:solidFill>
                <a:latin typeface="Muli" pitchFamily="2" charset="77"/>
                <a:cs typeface="Mulish ExtraBlack"/>
              </a:rPr>
              <a:t>Report</a:t>
            </a:r>
            <a:r>
              <a:rPr sz="3000" b="1" spc="120" dirty="0">
                <a:solidFill>
                  <a:srgbClr val="A0F6AF"/>
                </a:solidFill>
                <a:latin typeface="Muli" pitchFamily="2" charset="77"/>
                <a:cs typeface="Mulish ExtraBlack"/>
              </a:rPr>
              <a:t> </a:t>
            </a:r>
            <a:r>
              <a:rPr sz="3000" b="1" spc="-10" dirty="0">
                <a:solidFill>
                  <a:srgbClr val="A0F6AF"/>
                </a:solidFill>
                <a:latin typeface="Muli" pitchFamily="2" charset="77"/>
                <a:cs typeface="Mulish ExtraBlack"/>
              </a:rPr>
              <a:t>202</a:t>
            </a:r>
            <a:r>
              <a:rPr lang="en-US" sz="3000" b="1" spc="-10" dirty="0">
                <a:solidFill>
                  <a:srgbClr val="A0F6AF"/>
                </a:solidFill>
                <a:latin typeface="Muli" pitchFamily="2" charset="77"/>
                <a:cs typeface="Mulish ExtraBlack"/>
              </a:rPr>
              <a:t>5</a:t>
            </a:r>
            <a:r>
              <a:rPr sz="3000" b="1" spc="-10" dirty="0">
                <a:solidFill>
                  <a:srgbClr val="A0F6AF"/>
                </a:solidFill>
                <a:latin typeface="Muli" pitchFamily="2" charset="77"/>
                <a:cs typeface="Mulish ExtraBlack"/>
              </a:rPr>
              <a:t>/2</a:t>
            </a:r>
            <a:r>
              <a:rPr lang="en-US" sz="3000" b="1" spc="-10" dirty="0">
                <a:solidFill>
                  <a:srgbClr val="A0F6AF"/>
                </a:solidFill>
                <a:latin typeface="Muli" pitchFamily="2" charset="77"/>
                <a:cs typeface="Mulish ExtraBlack"/>
              </a:rPr>
              <a:t>6</a:t>
            </a:r>
            <a:endParaRPr sz="3000" b="1" dirty="0">
              <a:solidFill>
                <a:srgbClr val="A0F6AF"/>
              </a:solidFill>
              <a:latin typeface="Muli" pitchFamily="2" charset="77"/>
              <a:cs typeface="Mulish ExtraBlack"/>
            </a:endParaRPr>
          </a:p>
        </p:txBody>
      </p:sp>
      <p:pic>
        <p:nvPicPr>
          <p:cNvPr id="3" name="Picture 8" descr="Picture 8">
            <a:extLst>
              <a:ext uri="{FF2B5EF4-FFF2-40B4-BE49-F238E27FC236}">
                <a16:creationId xmlns:a16="http://schemas.microsoft.com/office/drawing/2014/main" id="{C7206666-145E-DE08-466D-F734F4AD5BE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0" y="-1"/>
            <a:ext cx="2125015" cy="1284669"/>
          </a:xfrm>
          <a:prstGeom prst="rect">
            <a:avLst/>
          </a:prstGeom>
          <a:ln w="12700">
            <a:miter lim="400000"/>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 y="0"/>
            <a:ext cx="9143999" cy="5143499"/>
          </a:xfrm>
          <a:prstGeom prst="rect">
            <a:avLst/>
          </a:prstGeom>
        </p:spPr>
      </p:pic>
      <p:sp>
        <p:nvSpPr>
          <p:cNvPr id="21" name="object 6">
            <a:extLst>
              <a:ext uri="{FF2B5EF4-FFF2-40B4-BE49-F238E27FC236}">
                <a16:creationId xmlns:a16="http://schemas.microsoft.com/office/drawing/2014/main" id="{7B052C34-335C-D88D-3455-05415EE0EC58}"/>
              </a:ext>
            </a:extLst>
          </p:cNvPr>
          <p:cNvSpPr txBox="1">
            <a:spLocks noGrp="1"/>
          </p:cNvSpPr>
          <p:nvPr>
            <p:ph type="title"/>
          </p:nvPr>
        </p:nvSpPr>
        <p:spPr>
          <a:xfrm>
            <a:off x="444500" y="445579"/>
            <a:ext cx="4869180" cy="406906"/>
          </a:xfrm>
          <a:prstGeom prst="rect">
            <a:avLst/>
          </a:prstGeom>
        </p:spPr>
        <p:txBody>
          <a:bodyPr vert="horz" wrap="square" lIns="0" tIns="12700" rIns="0" bIns="0" rtlCol="0">
            <a:spAutoFit/>
          </a:bodyPr>
          <a:lstStyle/>
          <a:p>
            <a:pPr marL="12700">
              <a:lnSpc>
                <a:spcPct val="100000"/>
              </a:lnSpc>
              <a:spcBef>
                <a:spcPts val="100"/>
              </a:spcBef>
            </a:pPr>
            <a:r>
              <a:rPr sz="2500" spc="-40" dirty="0">
                <a:solidFill>
                  <a:srgbClr val="FFFFFF"/>
                </a:solidFill>
                <a:latin typeface="Mulish Light" pitchFamily="2" charset="77"/>
              </a:rPr>
              <a:t>Foreword</a:t>
            </a:r>
            <a:endParaRPr sz="2500" dirty="0">
              <a:latin typeface="Mulish Light" pitchFamily="2" charset="77"/>
            </a:endParaRPr>
          </a:p>
        </p:txBody>
      </p:sp>
      <p:sp>
        <p:nvSpPr>
          <p:cNvPr id="26" name="object 11">
            <a:extLst>
              <a:ext uri="{FF2B5EF4-FFF2-40B4-BE49-F238E27FC236}">
                <a16:creationId xmlns:a16="http://schemas.microsoft.com/office/drawing/2014/main" id="{7312CBF5-B3A7-76FC-14B1-3E9D148A0B1C}"/>
              </a:ext>
            </a:extLst>
          </p:cNvPr>
          <p:cNvSpPr txBox="1"/>
          <p:nvPr/>
        </p:nvSpPr>
        <p:spPr>
          <a:xfrm>
            <a:off x="518450" y="3243189"/>
            <a:ext cx="1582637" cy="450060"/>
          </a:xfrm>
          <a:prstGeom prst="rect">
            <a:avLst/>
          </a:prstGeom>
        </p:spPr>
        <p:txBody>
          <a:bodyPr vert="horz" wrap="square" lIns="0" tIns="12065" rIns="0" bIns="0" rtlCol="0">
            <a:spAutoFit/>
          </a:bodyPr>
          <a:lstStyle/>
          <a:p>
            <a:pPr marL="12700" marR="5080" indent="356235">
              <a:lnSpc>
                <a:spcPct val="130400"/>
              </a:lnSpc>
              <a:spcBef>
                <a:spcPts val="95"/>
              </a:spcBef>
            </a:pPr>
            <a:r>
              <a:rPr sz="1150" b="1" dirty="0">
                <a:solidFill>
                  <a:srgbClr val="90BBE0"/>
                </a:solidFill>
                <a:latin typeface="Open Sans" panose="020B0606030504020204" pitchFamily="34" charset="0"/>
                <a:ea typeface="Open Sans" panose="020B0606030504020204" pitchFamily="34" charset="0"/>
                <a:cs typeface="Open Sans" panose="020B0606030504020204" pitchFamily="34" charset="0"/>
              </a:rPr>
              <a:t>Eddie</a:t>
            </a:r>
            <a:r>
              <a:rPr sz="1150" b="1" spc="110" dirty="0">
                <a:solidFill>
                  <a:srgbClr val="90BBE0"/>
                </a:solidFill>
                <a:latin typeface="Open Sans" panose="020B0606030504020204" pitchFamily="34" charset="0"/>
                <a:ea typeface="Open Sans" panose="020B0606030504020204" pitchFamily="34" charset="0"/>
                <a:cs typeface="Open Sans" panose="020B0606030504020204" pitchFamily="34" charset="0"/>
              </a:rPr>
              <a:t> </a:t>
            </a:r>
            <a:r>
              <a:rPr sz="1150" b="1" spc="-20" dirty="0">
                <a:solidFill>
                  <a:srgbClr val="90BBE0"/>
                </a:solidFill>
                <a:latin typeface="Open Sans" panose="020B0606030504020204" pitchFamily="34" charset="0"/>
                <a:ea typeface="Open Sans" panose="020B0606030504020204" pitchFamily="34" charset="0"/>
                <a:cs typeface="Open Sans" panose="020B0606030504020204" pitchFamily="34" charset="0"/>
              </a:rPr>
              <a:t>Ryan</a:t>
            </a:r>
            <a:r>
              <a:rPr sz="1150" spc="500" dirty="0">
                <a:solidFill>
                  <a:srgbClr val="90BBE0"/>
                </a:solidFill>
                <a:latin typeface="Open Sans" panose="020B0606030504020204" pitchFamily="34" charset="0"/>
                <a:ea typeface="Open Sans" panose="020B0606030504020204" pitchFamily="34" charset="0"/>
                <a:cs typeface="Open Sans" panose="020B0606030504020204" pitchFamily="34" charset="0"/>
              </a:rPr>
              <a:t> </a:t>
            </a:r>
            <a:r>
              <a:rPr sz="1150" dirty="0">
                <a:solidFill>
                  <a:srgbClr val="FFFFFF"/>
                </a:solidFill>
                <a:latin typeface="Open Sans" panose="020B0606030504020204" pitchFamily="34" charset="0"/>
                <a:ea typeface="Open Sans" panose="020B0606030504020204" pitchFamily="34" charset="0"/>
                <a:cs typeface="Open Sans" panose="020B0606030504020204" pitchFamily="34" charset="0"/>
              </a:rPr>
              <a:t>Chief</a:t>
            </a:r>
            <a:r>
              <a:rPr sz="1150" spc="-50" dirty="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sz="1150" dirty="0">
                <a:solidFill>
                  <a:srgbClr val="FFFFFF"/>
                </a:solidFill>
                <a:latin typeface="Open Sans" panose="020B0606030504020204" pitchFamily="34" charset="0"/>
                <a:ea typeface="Open Sans" panose="020B0606030504020204" pitchFamily="34" charset="0"/>
                <a:cs typeface="Open Sans" panose="020B0606030504020204" pitchFamily="34" charset="0"/>
              </a:rPr>
              <a:t>Executive</a:t>
            </a:r>
            <a:r>
              <a:rPr sz="1150" spc="-45" dirty="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sz="1150" spc="-10" dirty="0">
                <a:solidFill>
                  <a:srgbClr val="FFFFFF"/>
                </a:solidFill>
                <a:latin typeface="Open Sans" panose="020B0606030504020204" pitchFamily="34" charset="0"/>
                <a:ea typeface="Open Sans" panose="020B0606030504020204" pitchFamily="34" charset="0"/>
                <a:cs typeface="Open Sans" panose="020B0606030504020204" pitchFamily="34" charset="0"/>
              </a:rPr>
              <a:t>Officer</a:t>
            </a:r>
            <a:endParaRPr sz="1150" dirty="0">
              <a:latin typeface="Open Sans" panose="020B0606030504020204" pitchFamily="34" charset="0"/>
              <a:ea typeface="Open Sans" panose="020B0606030504020204" pitchFamily="34" charset="0"/>
              <a:cs typeface="Open Sans" panose="020B0606030504020204" pitchFamily="34" charset="0"/>
            </a:endParaRPr>
          </a:p>
        </p:txBody>
      </p:sp>
      <p:sp>
        <p:nvSpPr>
          <p:cNvPr id="31" name="object 16">
            <a:extLst>
              <a:ext uri="{FF2B5EF4-FFF2-40B4-BE49-F238E27FC236}">
                <a16:creationId xmlns:a16="http://schemas.microsoft.com/office/drawing/2014/main" id="{DC4C2A10-B2D1-5F3D-90EB-C1D7C4A2E6D8}"/>
              </a:ext>
            </a:extLst>
          </p:cNvPr>
          <p:cNvSpPr txBox="1"/>
          <p:nvPr/>
        </p:nvSpPr>
        <p:spPr>
          <a:xfrm>
            <a:off x="6863271" y="3246464"/>
            <a:ext cx="2002789" cy="648254"/>
          </a:xfrm>
          <a:prstGeom prst="rect">
            <a:avLst/>
          </a:prstGeom>
        </p:spPr>
        <p:txBody>
          <a:bodyPr vert="horz" wrap="square" lIns="0" tIns="65405" rIns="0" bIns="0" rtlCol="0">
            <a:spAutoFit/>
          </a:bodyPr>
          <a:lstStyle/>
          <a:p>
            <a:pPr algn="ctr">
              <a:lnSpc>
                <a:spcPct val="100000"/>
              </a:lnSpc>
              <a:spcBef>
                <a:spcPts val="515"/>
              </a:spcBef>
            </a:pPr>
            <a:r>
              <a:rPr sz="1150" b="1" spc="-20" dirty="0">
                <a:solidFill>
                  <a:srgbClr val="90BBE0"/>
                </a:solidFill>
                <a:latin typeface="Open Sans" panose="020B0606030504020204" pitchFamily="34" charset="0"/>
                <a:ea typeface="Open Sans" panose="020B0606030504020204" pitchFamily="34" charset="0"/>
                <a:cs typeface="Open Sans" panose="020B0606030504020204" pitchFamily="34" charset="0"/>
              </a:rPr>
              <a:t>Fiona McCarthy</a:t>
            </a:r>
          </a:p>
          <a:p>
            <a:pPr algn="ctr">
              <a:lnSpc>
                <a:spcPct val="100000"/>
              </a:lnSpc>
              <a:spcBef>
                <a:spcPts val="420"/>
              </a:spcBef>
            </a:pPr>
            <a:r>
              <a:rPr sz="1150" dirty="0">
                <a:solidFill>
                  <a:srgbClr val="FFFFFF"/>
                </a:solidFill>
                <a:latin typeface="Open Sans" panose="020B0606030504020204" pitchFamily="34" charset="0"/>
                <a:ea typeface="Open Sans" panose="020B0606030504020204" pitchFamily="34" charset="0"/>
                <a:cs typeface="Open Sans" panose="020B0606030504020204" pitchFamily="34" charset="0"/>
              </a:rPr>
              <a:t>Chief People &amp; Culture Officer</a:t>
            </a:r>
          </a:p>
        </p:txBody>
      </p:sp>
      <p:sp>
        <p:nvSpPr>
          <p:cNvPr id="32" name="object 17">
            <a:extLst>
              <a:ext uri="{FF2B5EF4-FFF2-40B4-BE49-F238E27FC236}">
                <a16:creationId xmlns:a16="http://schemas.microsoft.com/office/drawing/2014/main" id="{13046A26-2EB9-936B-A014-2BFB2456BD24}"/>
              </a:ext>
            </a:extLst>
          </p:cNvPr>
          <p:cNvSpPr txBox="1"/>
          <p:nvPr/>
        </p:nvSpPr>
        <p:spPr>
          <a:xfrm>
            <a:off x="2463800" y="918582"/>
            <a:ext cx="4190490" cy="3918380"/>
          </a:xfrm>
          <a:prstGeom prst="rect">
            <a:avLst/>
          </a:prstGeom>
        </p:spPr>
        <p:txBody>
          <a:bodyPr vert="horz" wrap="square" lIns="0" tIns="17145" rIns="0" bIns="0" rtlCol="0">
            <a:spAutoFit/>
          </a:bodyPr>
          <a:lstStyle/>
          <a:p>
            <a:pPr marL="12700" algn="l">
              <a:lnSpc>
                <a:spcPct val="100000"/>
              </a:lnSpc>
              <a:spcBef>
                <a:spcPts val="135"/>
              </a:spcBef>
            </a:pPr>
            <a:r>
              <a:rPr sz="1350" dirty="0">
                <a:solidFill>
                  <a:schemeClr val="bg1"/>
                </a:solidFill>
                <a:latin typeface="Muli" pitchFamily="2" charset="77"/>
                <a:ea typeface="Open Sans" panose="020B0606030504020204" pitchFamily="34" charset="0"/>
                <a:cs typeface="Open Sans" panose="020B0606030504020204" pitchFamily="34" charset="0"/>
              </a:rPr>
              <a:t>Our</a:t>
            </a:r>
            <a:r>
              <a:rPr sz="1350" spc="120" dirty="0">
                <a:solidFill>
                  <a:schemeClr val="bg1"/>
                </a:solidFill>
                <a:latin typeface="Muli" pitchFamily="2" charset="77"/>
                <a:ea typeface="Open Sans" panose="020B0606030504020204" pitchFamily="34" charset="0"/>
                <a:cs typeface="Open Sans" panose="020B0606030504020204" pitchFamily="34" charset="0"/>
              </a:rPr>
              <a:t> </a:t>
            </a:r>
            <a:r>
              <a:rPr sz="1350" dirty="0">
                <a:solidFill>
                  <a:schemeClr val="bg1"/>
                </a:solidFill>
                <a:latin typeface="Muli" pitchFamily="2" charset="77"/>
                <a:ea typeface="Open Sans" panose="020B0606030504020204" pitchFamily="34" charset="0"/>
                <a:cs typeface="Open Sans" panose="020B0606030504020204" pitchFamily="34" charset="0"/>
              </a:rPr>
              <a:t>Gender</a:t>
            </a:r>
            <a:r>
              <a:rPr sz="1350" spc="120" dirty="0">
                <a:solidFill>
                  <a:schemeClr val="bg1"/>
                </a:solidFill>
                <a:latin typeface="Muli" pitchFamily="2" charset="77"/>
                <a:ea typeface="Open Sans" panose="020B0606030504020204" pitchFamily="34" charset="0"/>
                <a:cs typeface="Open Sans" panose="020B0606030504020204" pitchFamily="34" charset="0"/>
              </a:rPr>
              <a:t> </a:t>
            </a:r>
            <a:r>
              <a:rPr sz="1350" dirty="0">
                <a:solidFill>
                  <a:schemeClr val="bg1"/>
                </a:solidFill>
                <a:latin typeface="Muli" pitchFamily="2" charset="77"/>
                <a:ea typeface="Open Sans" panose="020B0606030504020204" pitchFamily="34" charset="0"/>
                <a:cs typeface="Open Sans" panose="020B0606030504020204" pitchFamily="34" charset="0"/>
              </a:rPr>
              <a:t>Pay</a:t>
            </a:r>
            <a:r>
              <a:rPr sz="1350" spc="125" dirty="0">
                <a:solidFill>
                  <a:schemeClr val="bg1"/>
                </a:solidFill>
                <a:latin typeface="Muli" pitchFamily="2" charset="77"/>
                <a:ea typeface="Open Sans" panose="020B0606030504020204" pitchFamily="34" charset="0"/>
                <a:cs typeface="Open Sans" panose="020B0606030504020204" pitchFamily="34" charset="0"/>
              </a:rPr>
              <a:t> </a:t>
            </a:r>
            <a:r>
              <a:rPr sz="1350" dirty="0">
                <a:solidFill>
                  <a:schemeClr val="bg1"/>
                </a:solidFill>
                <a:latin typeface="Muli" pitchFamily="2" charset="77"/>
                <a:ea typeface="Open Sans" panose="020B0606030504020204" pitchFamily="34" charset="0"/>
                <a:cs typeface="Open Sans" panose="020B0606030504020204" pitchFamily="34" charset="0"/>
              </a:rPr>
              <a:t>Gap</a:t>
            </a:r>
            <a:r>
              <a:rPr sz="1350" spc="120" dirty="0">
                <a:solidFill>
                  <a:schemeClr val="bg1"/>
                </a:solidFill>
                <a:latin typeface="Muli" pitchFamily="2" charset="77"/>
                <a:ea typeface="Open Sans" panose="020B0606030504020204" pitchFamily="34" charset="0"/>
                <a:cs typeface="Open Sans" panose="020B0606030504020204" pitchFamily="34" charset="0"/>
              </a:rPr>
              <a:t> </a:t>
            </a:r>
            <a:r>
              <a:rPr sz="1350" dirty="0">
                <a:solidFill>
                  <a:schemeClr val="bg1"/>
                </a:solidFill>
                <a:latin typeface="Muli" pitchFamily="2" charset="77"/>
                <a:ea typeface="Open Sans" panose="020B0606030504020204" pitchFamily="34" charset="0"/>
                <a:cs typeface="Open Sans" panose="020B0606030504020204" pitchFamily="34" charset="0"/>
              </a:rPr>
              <a:t>Report</a:t>
            </a:r>
            <a:r>
              <a:rPr sz="1350" spc="125" dirty="0">
                <a:solidFill>
                  <a:schemeClr val="bg1"/>
                </a:solidFill>
                <a:latin typeface="Muli" pitchFamily="2" charset="77"/>
                <a:ea typeface="Open Sans" panose="020B0606030504020204" pitchFamily="34" charset="0"/>
                <a:cs typeface="Open Sans" panose="020B0606030504020204" pitchFamily="34" charset="0"/>
              </a:rPr>
              <a:t> </a:t>
            </a:r>
            <a:r>
              <a:rPr sz="1350" dirty="0">
                <a:solidFill>
                  <a:schemeClr val="bg1"/>
                </a:solidFill>
                <a:latin typeface="Muli" pitchFamily="2" charset="77"/>
                <a:ea typeface="Open Sans" panose="020B0606030504020204" pitchFamily="34" charset="0"/>
                <a:cs typeface="Open Sans" panose="020B0606030504020204" pitchFamily="34" charset="0"/>
              </a:rPr>
              <a:t>for</a:t>
            </a:r>
            <a:r>
              <a:rPr sz="1350" spc="120" dirty="0">
                <a:solidFill>
                  <a:schemeClr val="bg1"/>
                </a:solidFill>
                <a:latin typeface="Muli" pitchFamily="2" charset="77"/>
                <a:ea typeface="Open Sans" panose="020B0606030504020204" pitchFamily="34" charset="0"/>
                <a:cs typeface="Open Sans" panose="020B0606030504020204" pitchFamily="34" charset="0"/>
              </a:rPr>
              <a:t> </a:t>
            </a:r>
            <a:r>
              <a:rPr sz="1350" spc="-10" dirty="0">
                <a:solidFill>
                  <a:schemeClr val="bg1"/>
                </a:solidFill>
                <a:latin typeface="Muli" pitchFamily="2" charset="77"/>
                <a:ea typeface="Open Sans" panose="020B0606030504020204" pitchFamily="34" charset="0"/>
                <a:cs typeface="Open Sans" panose="020B0606030504020204" pitchFamily="34" charset="0"/>
              </a:rPr>
              <a:t>202</a:t>
            </a:r>
            <a:r>
              <a:rPr lang="en-US" sz="1350" spc="-10" dirty="0">
                <a:solidFill>
                  <a:schemeClr val="bg1"/>
                </a:solidFill>
                <a:latin typeface="Muli" pitchFamily="2" charset="77"/>
                <a:ea typeface="Open Sans" panose="020B0606030504020204" pitchFamily="34" charset="0"/>
                <a:cs typeface="Open Sans" panose="020B0606030504020204" pitchFamily="34" charset="0"/>
              </a:rPr>
              <a:t>5</a:t>
            </a:r>
            <a:r>
              <a:rPr sz="1350" spc="-10" dirty="0">
                <a:solidFill>
                  <a:schemeClr val="bg1"/>
                </a:solidFill>
                <a:latin typeface="Muli" pitchFamily="2" charset="77"/>
                <a:ea typeface="Open Sans" panose="020B0606030504020204" pitchFamily="34" charset="0"/>
                <a:cs typeface="Open Sans" panose="020B0606030504020204" pitchFamily="34" charset="0"/>
              </a:rPr>
              <a:t>/202</a:t>
            </a:r>
            <a:r>
              <a:rPr lang="en-US" sz="1350" spc="-10" dirty="0">
                <a:solidFill>
                  <a:schemeClr val="bg1"/>
                </a:solidFill>
                <a:latin typeface="Muli" pitchFamily="2" charset="77"/>
                <a:ea typeface="Open Sans" panose="020B0606030504020204" pitchFamily="34" charset="0"/>
                <a:cs typeface="Open Sans" panose="020B0606030504020204" pitchFamily="34" charset="0"/>
              </a:rPr>
              <a:t>6</a:t>
            </a:r>
            <a:endParaRPr sz="1350" dirty="0">
              <a:solidFill>
                <a:schemeClr val="bg1"/>
              </a:solidFill>
              <a:latin typeface="Muli" pitchFamily="2" charset="77"/>
              <a:ea typeface="Open Sans" panose="020B0606030504020204" pitchFamily="34" charset="0"/>
              <a:cs typeface="Open Sans" panose="020B0606030504020204" pitchFamily="34" charset="0"/>
            </a:endParaRPr>
          </a:p>
          <a:p>
            <a:pPr marL="12700" marR="95250" algn="l">
              <a:lnSpc>
                <a:spcPts val="1130"/>
              </a:lnSpc>
              <a:spcBef>
                <a:spcPts val="1080"/>
              </a:spcBef>
            </a:pP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Kneat’s mission</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is to</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enable</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regulated organizations</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to move</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from</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paper-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based</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validation</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to</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intelligent,</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digitized,</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paperless</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solutions.</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In</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Ireland,</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we</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are</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proud</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to</a:t>
            </a:r>
            <a:r>
              <a:rPr sz="90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employ</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over</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250</a:t>
            </a:r>
            <a:r>
              <a:rPr sz="90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talented</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people</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predominantly</a:t>
            </a:r>
            <a:r>
              <a:rPr sz="90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spc="-25" dirty="0">
                <a:solidFill>
                  <a:schemeClr val="bg1"/>
                </a:solidFill>
                <a:latin typeface="Open Sans" panose="020B0606030504020204" pitchFamily="34" charset="0"/>
                <a:ea typeface="Open Sans" panose="020B0606030504020204" pitchFamily="34" charset="0"/>
                <a:cs typeface="Open Sans" panose="020B0606030504020204" pitchFamily="34" charset="0"/>
              </a:rPr>
              <a:t>in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Software</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Development,</a:t>
            </a:r>
            <a:r>
              <a:rPr sz="90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Operations,</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and</a:t>
            </a:r>
            <a:r>
              <a:rPr sz="90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Business</a:t>
            </a:r>
            <a:r>
              <a:rPr sz="90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Support</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services.</a:t>
            </a:r>
            <a:endParaRP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12700" marR="5080" algn="l">
              <a:lnSpc>
                <a:spcPts val="1130"/>
              </a:lnSpc>
              <a:spcBef>
                <a:spcPts val="1105"/>
              </a:spcBef>
            </a:pP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Diversity and</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Inclusion</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remain</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key</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pillar</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of</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our</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Business</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and</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People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Strategy.</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We want</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team members to</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feel a</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sense of belonging</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and </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identify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with</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our</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mission.</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We</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are</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pleased</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to</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share</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our</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202</a:t>
            </a:r>
            <a: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Gender</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Pay</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spc="-25" dirty="0">
                <a:solidFill>
                  <a:schemeClr val="bg1"/>
                </a:solidFill>
                <a:latin typeface="Open Sans" panose="020B0606030504020204" pitchFamily="34" charset="0"/>
                <a:ea typeface="Open Sans" panose="020B0606030504020204" pitchFamily="34" charset="0"/>
                <a:cs typeface="Open Sans" panose="020B0606030504020204" pitchFamily="34" charset="0"/>
              </a:rPr>
              <a:t>Gap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Report in</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line</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with the</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Gender</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Pay Gap</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Information</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Act</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2021.</a:t>
            </a:r>
            <a:endParaRP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12700" marR="323215" algn="l">
              <a:lnSpc>
                <a:spcPts val="1130"/>
              </a:lnSpc>
              <a:spcBef>
                <a:spcPts val="1105"/>
              </a:spcBef>
            </a:pP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Female gender representation across our workforce</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is 3</a:t>
            </a:r>
            <a: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We </a:t>
            </a:r>
            <a:r>
              <a:rPr sz="900" spc="-20" dirty="0">
                <a:solidFill>
                  <a:schemeClr val="bg1"/>
                </a:solidFill>
                <a:latin typeface="Open Sans" panose="020B0606030504020204" pitchFamily="34" charset="0"/>
                <a:ea typeface="Open Sans" panose="020B0606030504020204" pitchFamily="34" charset="0"/>
                <a:cs typeface="Open Sans" panose="020B0606030504020204" pitchFamily="34" charset="0"/>
              </a:rPr>
              <a:t>have</a:t>
            </a:r>
            <a:r>
              <a:rPr lang="en-IE" sz="900" spc="-2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female team</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members</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represented</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at</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all levels</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of</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the</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organization.</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As</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software</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company,</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we</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face</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ongoing</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industry</a:t>
            </a:r>
            <a:r>
              <a:rPr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challenges</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in</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increasing</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female</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participation</a:t>
            </a:r>
            <a:r>
              <a:rPr sz="90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within</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the</a:t>
            </a:r>
            <a:r>
              <a:rPr sz="90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STEM</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sector.</a:t>
            </a:r>
            <a:endPar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12700" algn="l">
              <a:lnSpc>
                <a:spcPts val="1135"/>
              </a:lnSpc>
            </a:pPr>
            <a:endPar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12700" marR="91440">
              <a:lnSpc>
                <a:spcPts val="1130"/>
              </a:lnSpc>
              <a:spcBef>
                <a:spcPts val="170"/>
              </a:spcBef>
            </a:pP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We</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remain</a:t>
            </a:r>
            <a:r>
              <a:rPr lang="en-IE"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focused</a:t>
            </a:r>
            <a:r>
              <a:rPr lang="en-IE"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on</a:t>
            </a:r>
            <a:r>
              <a:rPr lang="en-IE"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our</a:t>
            </a:r>
            <a:r>
              <a:rPr lang="en-IE"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key</a:t>
            </a:r>
            <a:r>
              <a:rPr lang="en-IE"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strategies</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of</a:t>
            </a:r>
            <a:r>
              <a:rPr lang="en-IE"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attracting,</a:t>
            </a:r>
            <a:r>
              <a:rPr lang="en-IE"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retaining,</a:t>
            </a:r>
            <a:r>
              <a:rPr lang="en-IE"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spc="-25" dirty="0">
                <a:solidFill>
                  <a:schemeClr val="bg1"/>
                </a:solidFill>
                <a:latin typeface="Open Sans" panose="020B0606030504020204" pitchFamily="34" charset="0"/>
                <a:ea typeface="Open Sans" panose="020B0606030504020204" pitchFamily="34" charset="0"/>
                <a:cs typeface="Open Sans" panose="020B0606030504020204" pitchFamily="34" charset="0"/>
              </a:rPr>
              <a:t>and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developing</a:t>
            </a:r>
            <a:r>
              <a:rPr lang="en-IE"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exceptional</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female</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talent.</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Our</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partnerships</a:t>
            </a:r>
            <a:r>
              <a:rPr lang="en-IE"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with</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educational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institutions and community</a:t>
            </a:r>
            <a:r>
              <a:rPr lang="en-IE"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organizations are</a:t>
            </a:r>
            <a:r>
              <a:rPr lang="en-IE"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key to</a:t>
            </a:r>
            <a:r>
              <a:rPr lang="en-IE"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encouraging </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greater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female </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representation.</a:t>
            </a:r>
            <a:endPar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12700" marR="5080">
              <a:lnSpc>
                <a:spcPts val="1130"/>
              </a:lnSpc>
              <a:spcBef>
                <a:spcPts val="1105"/>
              </a:spcBef>
            </a:pP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In</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reading</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this</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report,</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we</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hope</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you</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appreciate</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the</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challenges</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we</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face</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spc="-25" dirty="0">
                <a:solidFill>
                  <a:schemeClr val="bg1"/>
                </a:solidFill>
                <a:latin typeface="Open Sans" panose="020B0606030504020204" pitchFamily="34" charset="0"/>
                <a:ea typeface="Open Sans" panose="020B0606030504020204" pitchFamily="34" charset="0"/>
                <a:cs typeface="Open Sans" panose="020B0606030504020204" pitchFamily="34" charset="0"/>
              </a:rPr>
              <a:t>and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our</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continued</a:t>
            </a:r>
            <a:r>
              <a:rPr lang="en-IE" sz="90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commitment</a:t>
            </a:r>
            <a:r>
              <a:rPr lang="en-IE" sz="90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to</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building</a:t>
            </a:r>
            <a:r>
              <a:rPr lang="en-IE" sz="90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an</a:t>
            </a:r>
            <a:r>
              <a:rPr lang="en-IE" sz="90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inclusive</a:t>
            </a:r>
            <a:r>
              <a:rPr lang="en-IE" sz="90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workplace</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at</a:t>
            </a:r>
            <a:r>
              <a:rPr lang="en-IE" sz="90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Kneat</a:t>
            </a:r>
            <a:r>
              <a:rPr lang="en-IE" sz="90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b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one</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where</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every</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team</a:t>
            </a:r>
            <a:r>
              <a:rPr lang="en-IE" sz="90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member</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has</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the</a:t>
            </a:r>
            <a:r>
              <a:rPr lang="en-IE" sz="90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opportunity</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to</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grow,</a:t>
            </a:r>
            <a:r>
              <a:rPr lang="en-IE" sz="90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thrive,</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spc="-25" dirty="0">
                <a:solidFill>
                  <a:schemeClr val="bg1"/>
                </a:solidFill>
                <a:latin typeface="Open Sans" panose="020B0606030504020204" pitchFamily="34" charset="0"/>
                <a:ea typeface="Open Sans" panose="020B0606030504020204" pitchFamily="34" charset="0"/>
                <a:cs typeface="Open Sans" panose="020B0606030504020204" pitchFamily="34" charset="0"/>
              </a:rPr>
              <a:t>and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contribute</a:t>
            </a:r>
            <a:r>
              <a:rPr lang="en-IE"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to our</a:t>
            </a:r>
            <a:r>
              <a:rPr lang="en-IE" sz="900" spc="-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shared </a:t>
            </a:r>
            <a:r>
              <a:rPr lang="en-IE" sz="90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success.</a:t>
            </a:r>
            <a:endParaRPr lang="en-IE"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12700" algn="l">
              <a:lnSpc>
                <a:spcPts val="1135"/>
              </a:lnSpc>
            </a:pPr>
            <a:endParaRPr sz="95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33" name="object 7">
            <a:extLst>
              <a:ext uri="{FF2B5EF4-FFF2-40B4-BE49-F238E27FC236}">
                <a16:creationId xmlns:a16="http://schemas.microsoft.com/office/drawing/2014/main" id="{A38AEEE9-5F44-E6FF-ADE1-E14808D50F71}"/>
              </a:ext>
            </a:extLst>
          </p:cNvPr>
          <p:cNvGrpSpPr/>
          <p:nvPr/>
        </p:nvGrpSpPr>
        <p:grpSpPr>
          <a:xfrm>
            <a:off x="468844" y="1411097"/>
            <a:ext cx="1642110" cy="1642110"/>
            <a:chOff x="468844" y="1411097"/>
            <a:chExt cx="1642110" cy="1642110"/>
          </a:xfrm>
        </p:grpSpPr>
        <p:pic>
          <p:nvPicPr>
            <p:cNvPr id="34" name="object 8">
              <a:extLst>
                <a:ext uri="{FF2B5EF4-FFF2-40B4-BE49-F238E27FC236}">
                  <a16:creationId xmlns:a16="http://schemas.microsoft.com/office/drawing/2014/main" id="{E32CD22A-57E3-D828-E9B1-1838182C8CD4}"/>
                </a:ext>
              </a:extLst>
            </p:cNvPr>
            <p:cNvPicPr/>
            <p:nvPr/>
          </p:nvPicPr>
          <p:blipFill>
            <a:blip r:embed="rId3" cstate="print"/>
            <a:stretch>
              <a:fillRect/>
            </a:stretch>
          </p:blipFill>
          <p:spPr>
            <a:xfrm>
              <a:off x="468844" y="1411097"/>
              <a:ext cx="1641704" cy="1641704"/>
            </a:xfrm>
            <a:prstGeom prst="rect">
              <a:avLst/>
            </a:prstGeom>
          </p:spPr>
        </p:pic>
        <p:sp>
          <p:nvSpPr>
            <p:cNvPr id="35" name="object 9">
              <a:extLst>
                <a:ext uri="{FF2B5EF4-FFF2-40B4-BE49-F238E27FC236}">
                  <a16:creationId xmlns:a16="http://schemas.microsoft.com/office/drawing/2014/main" id="{021BA88E-92C1-95CB-F6BF-120DB50CA2B7}"/>
                </a:ext>
              </a:extLst>
            </p:cNvPr>
            <p:cNvSpPr/>
            <p:nvPr/>
          </p:nvSpPr>
          <p:spPr>
            <a:xfrm>
              <a:off x="468845" y="2664050"/>
              <a:ext cx="802640" cy="389255"/>
            </a:xfrm>
            <a:custGeom>
              <a:avLst/>
              <a:gdLst/>
              <a:ahLst/>
              <a:cxnLst/>
              <a:rect l="l" t="t" r="r" b="b"/>
              <a:pathLst>
                <a:path w="802640" h="389255">
                  <a:moveTo>
                    <a:pt x="0" y="0"/>
                  </a:moveTo>
                  <a:lnTo>
                    <a:pt x="0" y="314302"/>
                  </a:lnTo>
                  <a:lnTo>
                    <a:pt x="5851" y="343283"/>
                  </a:lnTo>
                  <a:lnTo>
                    <a:pt x="21809" y="366947"/>
                  </a:lnTo>
                  <a:lnTo>
                    <a:pt x="45477" y="382900"/>
                  </a:lnTo>
                  <a:lnTo>
                    <a:pt x="74460" y="388750"/>
                  </a:lnTo>
                  <a:lnTo>
                    <a:pt x="802402" y="388750"/>
                  </a:lnTo>
                  <a:lnTo>
                    <a:pt x="766634" y="353915"/>
                  </a:lnTo>
                  <a:lnTo>
                    <a:pt x="733361" y="323801"/>
                  </a:lnTo>
                  <a:lnTo>
                    <a:pt x="699094" y="294795"/>
                  </a:lnTo>
                  <a:lnTo>
                    <a:pt x="663859" y="266928"/>
                  </a:lnTo>
                  <a:lnTo>
                    <a:pt x="627685" y="240226"/>
                  </a:lnTo>
                  <a:lnTo>
                    <a:pt x="590601" y="214720"/>
                  </a:lnTo>
                  <a:lnTo>
                    <a:pt x="552635" y="190436"/>
                  </a:lnTo>
                  <a:lnTo>
                    <a:pt x="513816" y="167404"/>
                  </a:lnTo>
                  <a:lnTo>
                    <a:pt x="474172" y="145651"/>
                  </a:lnTo>
                  <a:lnTo>
                    <a:pt x="433731" y="125207"/>
                  </a:lnTo>
                  <a:lnTo>
                    <a:pt x="392522" y="106100"/>
                  </a:lnTo>
                  <a:lnTo>
                    <a:pt x="350573" y="88358"/>
                  </a:lnTo>
                  <a:lnTo>
                    <a:pt x="307913" y="72010"/>
                  </a:lnTo>
                  <a:lnTo>
                    <a:pt x="264571" y="57083"/>
                  </a:lnTo>
                  <a:lnTo>
                    <a:pt x="220574" y="43608"/>
                  </a:lnTo>
                  <a:lnTo>
                    <a:pt x="175950" y="31611"/>
                  </a:lnTo>
                  <a:lnTo>
                    <a:pt x="130730" y="21121"/>
                  </a:lnTo>
                  <a:lnTo>
                    <a:pt x="84940" y="12167"/>
                  </a:lnTo>
                  <a:lnTo>
                    <a:pt x="38610" y="4778"/>
                  </a:lnTo>
                  <a:lnTo>
                    <a:pt x="0" y="0"/>
                  </a:lnTo>
                  <a:close/>
                </a:path>
              </a:pathLst>
            </a:custGeom>
            <a:solidFill>
              <a:srgbClr val="0EB0B3"/>
            </a:solidFill>
          </p:spPr>
          <p:txBody>
            <a:bodyPr wrap="square" lIns="0" tIns="0" rIns="0" bIns="0" rtlCol="0"/>
            <a:lstStyle/>
            <a:p>
              <a:endParaRPr/>
            </a:p>
          </p:txBody>
        </p:sp>
        <p:sp>
          <p:nvSpPr>
            <p:cNvPr id="36" name="object 10">
              <a:extLst>
                <a:ext uri="{FF2B5EF4-FFF2-40B4-BE49-F238E27FC236}">
                  <a16:creationId xmlns:a16="http://schemas.microsoft.com/office/drawing/2014/main" id="{3AFD171E-7946-5676-8FB2-57CD896C336D}"/>
                </a:ext>
              </a:extLst>
            </p:cNvPr>
            <p:cNvSpPr/>
            <p:nvPr/>
          </p:nvSpPr>
          <p:spPr>
            <a:xfrm>
              <a:off x="468845" y="2244575"/>
              <a:ext cx="406400" cy="808355"/>
            </a:xfrm>
            <a:custGeom>
              <a:avLst/>
              <a:gdLst/>
              <a:ahLst/>
              <a:cxnLst/>
              <a:rect l="l" t="t" r="r" b="b"/>
              <a:pathLst>
                <a:path w="406400" h="808355">
                  <a:moveTo>
                    <a:pt x="0" y="0"/>
                  </a:moveTo>
                  <a:lnTo>
                    <a:pt x="0" y="733778"/>
                  </a:lnTo>
                  <a:lnTo>
                    <a:pt x="5851" y="762759"/>
                  </a:lnTo>
                  <a:lnTo>
                    <a:pt x="21809" y="786423"/>
                  </a:lnTo>
                  <a:lnTo>
                    <a:pt x="45477" y="802376"/>
                  </a:lnTo>
                  <a:lnTo>
                    <a:pt x="74460" y="808225"/>
                  </a:lnTo>
                  <a:lnTo>
                    <a:pt x="405929" y="808225"/>
                  </a:lnTo>
                  <a:lnTo>
                    <a:pt x="395278" y="735544"/>
                  </a:lnTo>
                  <a:lnTo>
                    <a:pt x="386324" y="689754"/>
                  </a:lnTo>
                  <a:lnTo>
                    <a:pt x="375835" y="644533"/>
                  </a:lnTo>
                  <a:lnTo>
                    <a:pt x="363837" y="599910"/>
                  </a:lnTo>
                  <a:lnTo>
                    <a:pt x="350361" y="555912"/>
                  </a:lnTo>
                  <a:lnTo>
                    <a:pt x="335435" y="512570"/>
                  </a:lnTo>
                  <a:lnTo>
                    <a:pt x="319086" y="469909"/>
                  </a:lnTo>
                  <a:lnTo>
                    <a:pt x="301344" y="427961"/>
                  </a:lnTo>
                  <a:lnTo>
                    <a:pt x="282236" y="386752"/>
                  </a:lnTo>
                  <a:lnTo>
                    <a:pt x="261792" y="346311"/>
                  </a:lnTo>
                  <a:lnTo>
                    <a:pt x="240040" y="306666"/>
                  </a:lnTo>
                  <a:lnTo>
                    <a:pt x="217007" y="267847"/>
                  </a:lnTo>
                  <a:lnTo>
                    <a:pt x="192723" y="229881"/>
                  </a:lnTo>
                  <a:lnTo>
                    <a:pt x="167216" y="192798"/>
                  </a:lnTo>
                  <a:lnTo>
                    <a:pt x="140514" y="156624"/>
                  </a:lnTo>
                  <a:lnTo>
                    <a:pt x="112646" y="121389"/>
                  </a:lnTo>
                  <a:lnTo>
                    <a:pt x="83641" y="87121"/>
                  </a:lnTo>
                  <a:lnTo>
                    <a:pt x="53526" y="53849"/>
                  </a:lnTo>
                  <a:lnTo>
                    <a:pt x="22330" y="21601"/>
                  </a:lnTo>
                  <a:lnTo>
                    <a:pt x="0" y="0"/>
                  </a:lnTo>
                  <a:close/>
                </a:path>
              </a:pathLst>
            </a:custGeom>
            <a:solidFill>
              <a:srgbClr val="FFFFFF">
                <a:alpha val="19999"/>
              </a:srgbClr>
            </a:solidFill>
          </p:spPr>
          <p:txBody>
            <a:bodyPr wrap="square" lIns="0" tIns="0" rIns="0" bIns="0" rtlCol="0"/>
            <a:lstStyle/>
            <a:p>
              <a:endParaRPr/>
            </a:p>
          </p:txBody>
        </p:sp>
      </p:grpSp>
      <p:grpSp>
        <p:nvGrpSpPr>
          <p:cNvPr id="37" name="object 12">
            <a:extLst>
              <a:ext uri="{FF2B5EF4-FFF2-40B4-BE49-F238E27FC236}">
                <a16:creationId xmlns:a16="http://schemas.microsoft.com/office/drawing/2014/main" id="{61E65EA3-0D96-DF9D-31D6-1640A7108EF3}"/>
              </a:ext>
            </a:extLst>
          </p:cNvPr>
          <p:cNvGrpSpPr/>
          <p:nvPr/>
        </p:nvGrpSpPr>
        <p:grpSpPr>
          <a:xfrm>
            <a:off x="7043544" y="1411097"/>
            <a:ext cx="1642110" cy="1642110"/>
            <a:chOff x="7043544" y="1411097"/>
            <a:chExt cx="1642110" cy="1642110"/>
          </a:xfrm>
        </p:grpSpPr>
        <p:pic>
          <p:nvPicPr>
            <p:cNvPr id="38" name="object 13">
              <a:extLst>
                <a:ext uri="{FF2B5EF4-FFF2-40B4-BE49-F238E27FC236}">
                  <a16:creationId xmlns:a16="http://schemas.microsoft.com/office/drawing/2014/main" id="{D566072D-14A4-39E5-58D6-3E6BC7C47AF2}"/>
                </a:ext>
              </a:extLst>
            </p:cNvPr>
            <p:cNvPicPr/>
            <p:nvPr/>
          </p:nvPicPr>
          <p:blipFill>
            <a:blip r:embed="rId4" cstate="print"/>
            <a:stretch>
              <a:fillRect/>
            </a:stretch>
          </p:blipFill>
          <p:spPr>
            <a:xfrm>
              <a:off x="7043544" y="1411097"/>
              <a:ext cx="1641706" cy="1641704"/>
            </a:xfrm>
            <a:prstGeom prst="rect">
              <a:avLst/>
            </a:prstGeom>
          </p:spPr>
        </p:pic>
        <p:sp>
          <p:nvSpPr>
            <p:cNvPr id="39" name="object 14">
              <a:extLst>
                <a:ext uri="{FF2B5EF4-FFF2-40B4-BE49-F238E27FC236}">
                  <a16:creationId xmlns:a16="http://schemas.microsoft.com/office/drawing/2014/main" id="{898EEF64-3497-A9A7-674C-F2EE8A6DB363}"/>
                </a:ext>
              </a:extLst>
            </p:cNvPr>
            <p:cNvSpPr/>
            <p:nvPr/>
          </p:nvSpPr>
          <p:spPr>
            <a:xfrm>
              <a:off x="7043546" y="2677598"/>
              <a:ext cx="753745" cy="375285"/>
            </a:xfrm>
            <a:custGeom>
              <a:avLst/>
              <a:gdLst/>
              <a:ahLst/>
              <a:cxnLst/>
              <a:rect l="l" t="t" r="r" b="b"/>
              <a:pathLst>
                <a:path w="753745" h="375285">
                  <a:moveTo>
                    <a:pt x="0" y="0"/>
                  </a:moveTo>
                  <a:lnTo>
                    <a:pt x="0" y="300754"/>
                  </a:lnTo>
                  <a:lnTo>
                    <a:pt x="5851" y="329735"/>
                  </a:lnTo>
                  <a:lnTo>
                    <a:pt x="21809" y="353399"/>
                  </a:lnTo>
                  <a:lnTo>
                    <a:pt x="45477" y="369352"/>
                  </a:lnTo>
                  <a:lnTo>
                    <a:pt x="74460" y="375201"/>
                  </a:lnTo>
                  <a:lnTo>
                    <a:pt x="753211" y="375201"/>
                  </a:lnTo>
                  <a:lnTo>
                    <a:pt x="692648" y="318687"/>
                  </a:lnTo>
                  <a:lnTo>
                    <a:pt x="658380" y="289681"/>
                  </a:lnTo>
                  <a:lnTo>
                    <a:pt x="623145" y="261814"/>
                  </a:lnTo>
                  <a:lnTo>
                    <a:pt x="586972" y="235112"/>
                  </a:lnTo>
                  <a:lnTo>
                    <a:pt x="549888" y="209606"/>
                  </a:lnTo>
                  <a:lnTo>
                    <a:pt x="511922" y="185322"/>
                  </a:lnTo>
                  <a:lnTo>
                    <a:pt x="473103" y="162290"/>
                  </a:lnTo>
                  <a:lnTo>
                    <a:pt x="433458" y="140537"/>
                  </a:lnTo>
                  <a:lnTo>
                    <a:pt x="393018" y="120093"/>
                  </a:lnTo>
                  <a:lnTo>
                    <a:pt x="351809" y="100986"/>
                  </a:lnTo>
                  <a:lnTo>
                    <a:pt x="309860" y="83244"/>
                  </a:lnTo>
                  <a:lnTo>
                    <a:pt x="267200" y="66896"/>
                  </a:lnTo>
                  <a:lnTo>
                    <a:pt x="223857" y="51969"/>
                  </a:lnTo>
                  <a:lnTo>
                    <a:pt x="179859" y="38494"/>
                  </a:lnTo>
                  <a:lnTo>
                    <a:pt x="135236" y="26497"/>
                  </a:lnTo>
                  <a:lnTo>
                    <a:pt x="90015" y="16007"/>
                  </a:lnTo>
                  <a:lnTo>
                    <a:pt x="44225" y="7053"/>
                  </a:lnTo>
                  <a:lnTo>
                    <a:pt x="0" y="0"/>
                  </a:lnTo>
                  <a:close/>
                </a:path>
              </a:pathLst>
            </a:custGeom>
            <a:solidFill>
              <a:srgbClr val="0EB0B3"/>
            </a:solidFill>
          </p:spPr>
          <p:txBody>
            <a:bodyPr wrap="square" lIns="0" tIns="0" rIns="0" bIns="0" rtlCol="0"/>
            <a:lstStyle/>
            <a:p>
              <a:endParaRPr/>
            </a:p>
          </p:txBody>
        </p:sp>
        <p:sp>
          <p:nvSpPr>
            <p:cNvPr id="40" name="object 15">
              <a:extLst>
                <a:ext uri="{FF2B5EF4-FFF2-40B4-BE49-F238E27FC236}">
                  <a16:creationId xmlns:a16="http://schemas.microsoft.com/office/drawing/2014/main" id="{B8677C7E-C968-4B13-FC2B-7E5544F07360}"/>
                </a:ext>
              </a:extLst>
            </p:cNvPr>
            <p:cNvSpPr/>
            <p:nvPr/>
          </p:nvSpPr>
          <p:spPr>
            <a:xfrm>
              <a:off x="7043547" y="2293617"/>
              <a:ext cx="364490" cy="759460"/>
            </a:xfrm>
            <a:custGeom>
              <a:avLst/>
              <a:gdLst/>
              <a:ahLst/>
              <a:cxnLst/>
              <a:rect l="l" t="t" r="r" b="b"/>
              <a:pathLst>
                <a:path w="364490" h="759460">
                  <a:moveTo>
                    <a:pt x="0" y="0"/>
                  </a:moveTo>
                  <a:lnTo>
                    <a:pt x="0" y="684735"/>
                  </a:lnTo>
                  <a:lnTo>
                    <a:pt x="5851" y="713716"/>
                  </a:lnTo>
                  <a:lnTo>
                    <a:pt x="21809" y="737380"/>
                  </a:lnTo>
                  <a:lnTo>
                    <a:pt x="45477" y="753333"/>
                  </a:lnTo>
                  <a:lnTo>
                    <a:pt x="74460" y="759183"/>
                  </a:lnTo>
                  <a:lnTo>
                    <a:pt x="364168" y="759183"/>
                  </a:lnTo>
                  <a:lnTo>
                    <a:pt x="354561" y="694936"/>
                  </a:lnTo>
                  <a:lnTo>
                    <a:pt x="345607" y="649146"/>
                  </a:lnTo>
                  <a:lnTo>
                    <a:pt x="335117" y="603925"/>
                  </a:lnTo>
                  <a:lnTo>
                    <a:pt x="323120" y="559301"/>
                  </a:lnTo>
                  <a:lnTo>
                    <a:pt x="309644" y="515304"/>
                  </a:lnTo>
                  <a:lnTo>
                    <a:pt x="294717" y="471961"/>
                  </a:lnTo>
                  <a:lnTo>
                    <a:pt x="278369" y="429301"/>
                  </a:lnTo>
                  <a:lnTo>
                    <a:pt x="260626" y="387352"/>
                  </a:lnTo>
                  <a:lnTo>
                    <a:pt x="241519" y="346143"/>
                  </a:lnTo>
                  <a:lnTo>
                    <a:pt x="221075" y="305702"/>
                  </a:lnTo>
                  <a:lnTo>
                    <a:pt x="199322" y="266058"/>
                  </a:lnTo>
                  <a:lnTo>
                    <a:pt x="176290" y="227238"/>
                  </a:lnTo>
                  <a:lnTo>
                    <a:pt x="152006" y="189273"/>
                  </a:lnTo>
                  <a:lnTo>
                    <a:pt x="126498" y="152189"/>
                  </a:lnTo>
                  <a:lnTo>
                    <a:pt x="99797" y="116015"/>
                  </a:lnTo>
                  <a:lnTo>
                    <a:pt x="71929" y="80780"/>
                  </a:lnTo>
                  <a:lnTo>
                    <a:pt x="42923" y="46513"/>
                  </a:lnTo>
                  <a:lnTo>
                    <a:pt x="12809" y="13241"/>
                  </a:lnTo>
                  <a:lnTo>
                    <a:pt x="0" y="0"/>
                  </a:lnTo>
                  <a:close/>
                </a:path>
              </a:pathLst>
            </a:custGeom>
            <a:solidFill>
              <a:srgbClr val="FFFFFF">
                <a:alpha val="19999"/>
              </a:srgbClr>
            </a:solidFill>
          </p:spPr>
          <p:txBody>
            <a:bodyPr wrap="square" lIns="0" tIns="0" rIns="0" bIns="0" rtlCol="0"/>
            <a:lstStyle/>
            <a:p>
              <a:endParaRPr/>
            </a:p>
          </p:txBody>
        </p:sp>
      </p:grpSp>
      <p:pic>
        <p:nvPicPr>
          <p:cNvPr id="6" name="Picture 8" descr="Picture 8">
            <a:extLst>
              <a:ext uri="{FF2B5EF4-FFF2-40B4-BE49-F238E27FC236}">
                <a16:creationId xmlns:a16="http://schemas.microsoft.com/office/drawing/2014/main" id="{9488E09B-A39F-6504-74D7-4A515DC3C5B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71172" y="4445393"/>
            <a:ext cx="1320007" cy="798005"/>
          </a:xfrm>
          <a:prstGeom prst="rect">
            <a:avLst/>
          </a:prstGeom>
          <a:ln w="12700">
            <a:miter lim="400000"/>
          </a:ln>
        </p:spPr>
      </p:pic>
      <p:sp>
        <p:nvSpPr>
          <p:cNvPr id="7" name="Footer Placeholder 10">
            <a:extLst>
              <a:ext uri="{FF2B5EF4-FFF2-40B4-BE49-F238E27FC236}">
                <a16:creationId xmlns:a16="http://schemas.microsoft.com/office/drawing/2014/main" id="{75A7A815-3807-3298-FC6D-CF884CA3C213}"/>
              </a:ext>
            </a:extLst>
          </p:cNvPr>
          <p:cNvSpPr txBox="1">
            <a:spLocks/>
          </p:cNvSpPr>
          <p:nvPr/>
        </p:nvSpPr>
        <p:spPr>
          <a:xfrm>
            <a:off x="3028950" y="4844396"/>
            <a:ext cx="3086100" cy="299104"/>
          </a:xfrm>
          <a:prstGeom prst="rect">
            <a:avLst/>
          </a:prstGeom>
        </p:spPr>
        <p:txBody>
          <a:bodyPr vert="horz" lIns="91440" tIns="45720" rIns="91440" bIns="45720" rtlCol="0" anchor="ctr"/>
          <a:lstStyle>
            <a:defPPr>
              <a:defRPr kern="0"/>
            </a:defPPr>
            <a:lvl1pPr algn="ctr">
              <a:defRPr sz="600">
                <a:solidFill>
                  <a:srgbClr val="91B9E0"/>
                </a:solidFill>
                <a:latin typeface="Open Sans" panose="020B0606030504020204" pitchFamily="34" charset="0"/>
                <a:ea typeface="Open Sans" panose="020B0606030504020204" pitchFamily="34" charset="0"/>
                <a:cs typeface="Open Sans" panose="020B0606030504020204" pitchFamily="34" charset="0"/>
              </a:defRPr>
            </a:lvl1pPr>
          </a:lstStyle>
          <a:p>
            <a:r>
              <a:rPr lang="en-IE"/>
              <a:t>Copyright ©2025. All rights reserved.</a:t>
            </a:r>
          </a:p>
          <a:p>
            <a:endParaRPr lang="en-US"/>
          </a:p>
        </p:txBody>
      </p:sp>
      <p:sp>
        <p:nvSpPr>
          <p:cNvPr id="8" name="Slide Number">
            <a:extLst>
              <a:ext uri="{FF2B5EF4-FFF2-40B4-BE49-F238E27FC236}">
                <a16:creationId xmlns:a16="http://schemas.microsoft.com/office/drawing/2014/main" id="{0BEC1628-CF56-F1C5-9659-267A97F1C8DF}"/>
              </a:ext>
            </a:extLst>
          </p:cNvPr>
          <p:cNvSpPr txBox="1">
            <a:spLocks/>
          </p:cNvSpPr>
          <p:nvPr/>
        </p:nvSpPr>
        <p:spPr>
          <a:xfrm>
            <a:off x="8647044" y="4837008"/>
            <a:ext cx="496956" cy="231141"/>
          </a:xfrm>
          <a:prstGeom prst="rect">
            <a:avLst/>
          </a:prstGeom>
        </p:spPr>
        <p:txBody>
          <a:bodyPr/>
          <a:lstStyle>
            <a:defPPr>
              <a:defRPr kern="0"/>
            </a:defPPr>
            <a:lvl1pPr algn="ctr">
              <a:defRPr sz="600">
                <a:solidFill>
                  <a:srgbClr val="91B9E0"/>
                </a:solidFill>
              </a:defRPr>
            </a:lvl1pPr>
          </a:lstStyle>
          <a:p>
            <a:fld id="{86CB4B4D-7CA3-9044-876B-883B54F8677D}" type="slidenum">
              <a:rPr lang="en-IE" smtClean="0"/>
              <a:pPr/>
              <a:t>2</a:t>
            </a:fld>
            <a:endParaRPr lang="en-I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985509" y="1162501"/>
            <a:ext cx="3158489" cy="3981449"/>
          </a:xfrm>
          <a:prstGeom prst="rect">
            <a:avLst/>
          </a:prstGeom>
        </p:spPr>
      </p:pic>
      <p:sp>
        <p:nvSpPr>
          <p:cNvPr id="3" name="object 3"/>
          <p:cNvSpPr txBox="1">
            <a:spLocks noGrp="1"/>
          </p:cNvSpPr>
          <p:nvPr>
            <p:ph type="title"/>
          </p:nvPr>
        </p:nvSpPr>
        <p:spPr>
          <a:xfrm>
            <a:off x="444500" y="445579"/>
            <a:ext cx="4869180" cy="382156"/>
          </a:xfrm>
          <a:prstGeom prst="rect">
            <a:avLst/>
          </a:prstGeom>
        </p:spPr>
        <p:txBody>
          <a:bodyPr vert="horz" wrap="square" lIns="0" tIns="12700" rIns="0" bIns="0" rtlCol="0">
            <a:spAutoFit/>
          </a:bodyPr>
          <a:lstStyle/>
          <a:p>
            <a:pPr marL="12700">
              <a:lnSpc>
                <a:spcPct val="100000"/>
              </a:lnSpc>
              <a:spcBef>
                <a:spcPts val="100"/>
              </a:spcBef>
            </a:pPr>
            <a:r>
              <a:rPr dirty="0">
                <a:latin typeface="Muli" pitchFamily="2" charset="77"/>
              </a:rPr>
              <a:t>Our</a:t>
            </a:r>
            <a:r>
              <a:rPr spc="-110" dirty="0">
                <a:latin typeface="Muli" pitchFamily="2" charset="77"/>
              </a:rPr>
              <a:t> </a:t>
            </a:r>
            <a:r>
              <a:rPr spc="-10" dirty="0">
                <a:latin typeface="Muli" pitchFamily="2" charset="77"/>
              </a:rPr>
              <a:t>Gender</a:t>
            </a:r>
            <a:r>
              <a:rPr spc="-105" dirty="0">
                <a:latin typeface="Muli" pitchFamily="2" charset="77"/>
              </a:rPr>
              <a:t> </a:t>
            </a:r>
            <a:r>
              <a:rPr spc="-10" dirty="0">
                <a:latin typeface="Muli" pitchFamily="2" charset="77"/>
              </a:rPr>
              <a:t>Pay</a:t>
            </a:r>
            <a:r>
              <a:rPr spc="-105" dirty="0">
                <a:latin typeface="Muli" pitchFamily="2" charset="77"/>
              </a:rPr>
              <a:t> </a:t>
            </a:r>
            <a:r>
              <a:rPr dirty="0">
                <a:latin typeface="Muli" pitchFamily="2" charset="77"/>
              </a:rPr>
              <a:t>Gap</a:t>
            </a:r>
            <a:r>
              <a:rPr spc="-105" dirty="0">
                <a:latin typeface="Muli" pitchFamily="2" charset="77"/>
              </a:rPr>
              <a:t> </a:t>
            </a:r>
            <a:r>
              <a:rPr spc="-20" dirty="0">
                <a:latin typeface="Muli" pitchFamily="2" charset="77"/>
              </a:rPr>
              <a:t>Data</a:t>
            </a:r>
          </a:p>
        </p:txBody>
      </p:sp>
      <p:graphicFrame>
        <p:nvGraphicFramePr>
          <p:cNvPr id="7" name="object 7"/>
          <p:cNvGraphicFramePr>
            <a:graphicFrameLocks noGrp="1"/>
          </p:cNvGraphicFramePr>
          <p:nvPr>
            <p:extLst>
              <p:ext uri="{D42A27DB-BD31-4B8C-83A1-F6EECF244321}">
                <p14:modId xmlns:p14="http://schemas.microsoft.com/office/powerpoint/2010/main" val="141596449"/>
              </p:ext>
            </p:extLst>
          </p:nvPr>
        </p:nvGraphicFramePr>
        <p:xfrm>
          <a:off x="457200" y="1032218"/>
          <a:ext cx="4060825" cy="3014345"/>
        </p:xfrm>
        <a:graphic>
          <a:graphicData uri="http://schemas.openxmlformats.org/drawingml/2006/table">
            <a:tbl>
              <a:tblPr firstRow="1" bandRow="1">
                <a:tableStyleId>{2D5ABB26-0587-4C30-8999-92F81FD0307C}</a:tableStyleId>
              </a:tblPr>
              <a:tblGrid>
                <a:gridCol w="3470275">
                  <a:extLst>
                    <a:ext uri="{9D8B030D-6E8A-4147-A177-3AD203B41FA5}">
                      <a16:colId xmlns:a16="http://schemas.microsoft.com/office/drawing/2014/main" val="20000"/>
                    </a:ext>
                  </a:extLst>
                </a:gridCol>
                <a:gridCol w="590550">
                  <a:extLst>
                    <a:ext uri="{9D8B030D-6E8A-4147-A177-3AD203B41FA5}">
                      <a16:colId xmlns:a16="http://schemas.microsoft.com/office/drawing/2014/main" val="20001"/>
                    </a:ext>
                  </a:extLst>
                </a:gridCol>
              </a:tblGrid>
              <a:tr h="404495">
                <a:tc gridSpan="2">
                  <a:txBody>
                    <a:bodyPr/>
                    <a:lstStyle/>
                    <a:p>
                      <a:pPr marL="99695">
                        <a:lnSpc>
                          <a:spcPct val="100000"/>
                        </a:lnSpc>
                        <a:spcBef>
                          <a:spcPts val="795"/>
                        </a:spcBef>
                      </a:pPr>
                      <a:r>
                        <a:rPr sz="1600" b="0" i="0" dirty="0">
                          <a:solidFill>
                            <a:srgbClr val="FFFFFF"/>
                          </a:solidFill>
                          <a:latin typeface="Muli" pitchFamily="2" charset="77"/>
                          <a:cs typeface="Mulish Medium"/>
                        </a:rPr>
                        <a:t>Gender</a:t>
                      </a:r>
                      <a:r>
                        <a:rPr sz="1600" b="0" i="0" spc="-5" dirty="0">
                          <a:solidFill>
                            <a:srgbClr val="FFFFFF"/>
                          </a:solidFill>
                          <a:latin typeface="Muli" pitchFamily="2" charset="77"/>
                          <a:cs typeface="Mulish Medium"/>
                        </a:rPr>
                        <a:t> </a:t>
                      </a:r>
                      <a:r>
                        <a:rPr sz="1600" b="0" i="0" dirty="0">
                          <a:solidFill>
                            <a:srgbClr val="FFFFFF"/>
                          </a:solidFill>
                          <a:latin typeface="Muli" pitchFamily="2" charset="77"/>
                          <a:cs typeface="Mulish Medium"/>
                        </a:rPr>
                        <a:t>Pay</a:t>
                      </a:r>
                      <a:r>
                        <a:rPr sz="1600" b="0" i="0" spc="-5" dirty="0">
                          <a:solidFill>
                            <a:srgbClr val="FFFFFF"/>
                          </a:solidFill>
                          <a:latin typeface="Muli" pitchFamily="2" charset="77"/>
                          <a:cs typeface="Mulish Medium"/>
                        </a:rPr>
                        <a:t> </a:t>
                      </a:r>
                      <a:r>
                        <a:rPr sz="1600" b="0" i="0" dirty="0">
                          <a:solidFill>
                            <a:srgbClr val="FFFFFF"/>
                          </a:solidFill>
                          <a:latin typeface="Muli" pitchFamily="2" charset="77"/>
                          <a:cs typeface="Mulish Medium"/>
                        </a:rPr>
                        <a:t>Gap</a:t>
                      </a:r>
                      <a:r>
                        <a:rPr sz="1600" b="0" i="0" spc="-5" dirty="0">
                          <a:solidFill>
                            <a:srgbClr val="FFFFFF"/>
                          </a:solidFill>
                          <a:latin typeface="Muli" pitchFamily="2" charset="77"/>
                          <a:cs typeface="Mulish Medium"/>
                        </a:rPr>
                        <a:t> </a:t>
                      </a:r>
                      <a:r>
                        <a:rPr sz="1600" b="0" i="0" spc="-20" dirty="0">
                          <a:solidFill>
                            <a:srgbClr val="FFFFFF"/>
                          </a:solidFill>
                          <a:latin typeface="Muli" pitchFamily="2" charset="77"/>
                          <a:cs typeface="Mulish Medium"/>
                        </a:rPr>
                        <a:t>Data</a:t>
                      </a:r>
                      <a:endParaRPr sz="1600" b="0" i="0" dirty="0">
                        <a:latin typeface="Muli" pitchFamily="2" charset="77"/>
                        <a:cs typeface="Mulish Medium"/>
                      </a:endParaRPr>
                    </a:p>
                  </a:txBody>
                  <a:tcPr marL="0" marR="0" marT="100965" marB="0">
                    <a:solidFill>
                      <a:srgbClr val="5603AD"/>
                    </a:solidFill>
                  </a:tcPr>
                </a:tc>
                <a:tc hMerge="1">
                  <a:txBody>
                    <a:bodyPr/>
                    <a:lstStyle/>
                    <a:p>
                      <a:endParaRPr/>
                    </a:p>
                  </a:txBody>
                  <a:tcPr marL="0" marR="0" marT="0" marB="0"/>
                </a:tc>
                <a:extLst>
                  <a:ext uri="{0D108BD9-81ED-4DB2-BD59-A6C34878D82A}">
                    <a16:rowId xmlns:a16="http://schemas.microsoft.com/office/drawing/2014/main" val="10000"/>
                  </a:ext>
                </a:extLst>
              </a:tr>
              <a:tr h="260985">
                <a:tc>
                  <a:txBody>
                    <a:bodyPr/>
                    <a:lstStyle/>
                    <a:p>
                      <a:pPr marL="99695">
                        <a:lnSpc>
                          <a:spcPct val="100000"/>
                        </a:lnSpc>
                        <a:spcBef>
                          <a:spcPts val="290"/>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Female</a:t>
                      </a:r>
                      <a:r>
                        <a:rPr sz="1100" spc="10"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spc="-10" dirty="0">
                          <a:solidFill>
                            <a:srgbClr val="4A4A4A"/>
                          </a:solidFill>
                          <a:latin typeface="Open Sans" panose="020B0606030504020204" pitchFamily="34" charset="0"/>
                          <a:ea typeface="Open Sans" panose="020B0606030504020204" pitchFamily="34" charset="0"/>
                          <a:cs typeface="Open Sans" panose="020B0606030504020204" pitchFamily="34" charset="0"/>
                        </a:rPr>
                        <a:t>Employees</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B w="6350">
                      <a:solidFill>
                        <a:srgbClr val="4A4A4A"/>
                      </a:solidFill>
                      <a:prstDash val="solid"/>
                    </a:lnB>
                  </a:tcPr>
                </a:tc>
                <a:tc>
                  <a:txBody>
                    <a:bodyPr/>
                    <a:lstStyle/>
                    <a:p>
                      <a:pPr marR="93345" algn="r">
                        <a:lnSpc>
                          <a:spcPct val="100000"/>
                        </a:lnSpc>
                        <a:spcBef>
                          <a:spcPts val="290"/>
                        </a:spcBef>
                      </a:pPr>
                      <a:r>
                        <a:rPr lang="en-US"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94</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E7F7F7"/>
                    </a:solidFill>
                  </a:tcPr>
                </a:tc>
                <a:extLst>
                  <a:ext uri="{0D108BD9-81ED-4DB2-BD59-A6C34878D82A}">
                    <a16:rowId xmlns:a16="http://schemas.microsoft.com/office/drawing/2014/main" val="10001"/>
                  </a:ext>
                </a:extLst>
              </a:tr>
              <a:tr h="260985">
                <a:tc>
                  <a:txBody>
                    <a:bodyPr/>
                    <a:lstStyle/>
                    <a:p>
                      <a:pPr marL="99695">
                        <a:lnSpc>
                          <a:spcPct val="100000"/>
                        </a:lnSpc>
                        <a:spcBef>
                          <a:spcPts val="290"/>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Male</a:t>
                      </a:r>
                      <a:r>
                        <a:rPr sz="1100" spc="30"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spc="-10" dirty="0">
                          <a:solidFill>
                            <a:srgbClr val="4A4A4A"/>
                          </a:solidFill>
                          <a:latin typeface="Open Sans" panose="020B0606030504020204" pitchFamily="34" charset="0"/>
                          <a:ea typeface="Open Sans" panose="020B0606030504020204" pitchFamily="34" charset="0"/>
                          <a:cs typeface="Open Sans" panose="020B0606030504020204" pitchFamily="34" charset="0"/>
                        </a:rPr>
                        <a:t>Employees</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tcPr>
                </a:tc>
                <a:tc>
                  <a:txBody>
                    <a:bodyPr/>
                    <a:lstStyle/>
                    <a:p>
                      <a:pPr marR="93345" algn="r">
                        <a:lnSpc>
                          <a:spcPct val="100000"/>
                        </a:lnSpc>
                        <a:spcBef>
                          <a:spcPts val="290"/>
                        </a:spcBef>
                      </a:pP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1</a:t>
                      </a:r>
                      <a:r>
                        <a:rPr lang="en-US"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87</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F4F8FC"/>
                    </a:solidFill>
                  </a:tcPr>
                </a:tc>
                <a:extLst>
                  <a:ext uri="{0D108BD9-81ED-4DB2-BD59-A6C34878D82A}">
                    <a16:rowId xmlns:a16="http://schemas.microsoft.com/office/drawing/2014/main" val="10002"/>
                  </a:ext>
                </a:extLst>
              </a:tr>
              <a:tr h="260985">
                <a:tc>
                  <a:txBody>
                    <a:bodyPr/>
                    <a:lstStyle/>
                    <a:p>
                      <a:pPr marL="99695">
                        <a:lnSpc>
                          <a:spcPct val="100000"/>
                        </a:lnSpc>
                        <a:spcBef>
                          <a:spcPts val="290"/>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Median</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Gender</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Pay</a:t>
                      </a:r>
                      <a:r>
                        <a:rPr sz="1100" spc="30"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Gap</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Full-time</a:t>
                      </a:r>
                      <a:r>
                        <a:rPr sz="1100" spc="30"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spc="-10" dirty="0">
                          <a:solidFill>
                            <a:srgbClr val="4A4A4A"/>
                          </a:solidFill>
                          <a:latin typeface="Open Sans" panose="020B0606030504020204" pitchFamily="34" charset="0"/>
                          <a:ea typeface="Open Sans" panose="020B0606030504020204" pitchFamily="34" charset="0"/>
                          <a:cs typeface="Open Sans" panose="020B0606030504020204" pitchFamily="34" charset="0"/>
                        </a:rPr>
                        <a:t>employees</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tcPr>
                </a:tc>
                <a:tc>
                  <a:txBody>
                    <a:bodyPr/>
                    <a:lstStyle/>
                    <a:p>
                      <a:pPr marR="93345" algn="r">
                        <a:lnSpc>
                          <a:spcPct val="100000"/>
                        </a:lnSpc>
                        <a:spcBef>
                          <a:spcPts val="290"/>
                        </a:spcBef>
                      </a:pP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13%</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E7F7F7"/>
                    </a:solidFill>
                  </a:tcPr>
                </a:tc>
                <a:extLst>
                  <a:ext uri="{0D108BD9-81ED-4DB2-BD59-A6C34878D82A}">
                    <a16:rowId xmlns:a16="http://schemas.microsoft.com/office/drawing/2014/main" val="10003"/>
                  </a:ext>
                </a:extLst>
              </a:tr>
              <a:tr h="260985">
                <a:tc>
                  <a:txBody>
                    <a:bodyPr/>
                    <a:lstStyle/>
                    <a:p>
                      <a:pPr marL="99695">
                        <a:lnSpc>
                          <a:spcPct val="100000"/>
                        </a:lnSpc>
                        <a:spcBef>
                          <a:spcPts val="290"/>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Mean</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Gender</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Pay</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Gap</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Full-time</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spc="-10" dirty="0">
                          <a:solidFill>
                            <a:srgbClr val="4A4A4A"/>
                          </a:solidFill>
                          <a:latin typeface="Open Sans" panose="020B0606030504020204" pitchFamily="34" charset="0"/>
                          <a:ea typeface="Open Sans" panose="020B0606030504020204" pitchFamily="34" charset="0"/>
                          <a:cs typeface="Open Sans" panose="020B0606030504020204" pitchFamily="34" charset="0"/>
                        </a:rPr>
                        <a:t>employees</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tcPr>
                </a:tc>
                <a:tc>
                  <a:txBody>
                    <a:bodyPr/>
                    <a:lstStyle/>
                    <a:p>
                      <a:pPr marR="93345" algn="r">
                        <a:lnSpc>
                          <a:spcPct val="100000"/>
                        </a:lnSpc>
                        <a:spcBef>
                          <a:spcPts val="290"/>
                        </a:spcBef>
                      </a:pP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1</a:t>
                      </a:r>
                      <a:r>
                        <a:rPr lang="en-US"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0</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F4F8FC"/>
                    </a:solidFill>
                  </a:tcPr>
                </a:tc>
                <a:extLst>
                  <a:ext uri="{0D108BD9-81ED-4DB2-BD59-A6C34878D82A}">
                    <a16:rowId xmlns:a16="http://schemas.microsoft.com/office/drawing/2014/main" val="10004"/>
                  </a:ext>
                </a:extLst>
              </a:tr>
              <a:tr h="260985">
                <a:tc>
                  <a:txBody>
                    <a:bodyPr/>
                    <a:lstStyle/>
                    <a:p>
                      <a:pPr marL="99695">
                        <a:lnSpc>
                          <a:spcPct val="100000"/>
                        </a:lnSpc>
                        <a:spcBef>
                          <a:spcPts val="290"/>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Median</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Bonus</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Pay</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Gap</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Full-time</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spc="-10" dirty="0">
                          <a:solidFill>
                            <a:srgbClr val="4A4A4A"/>
                          </a:solidFill>
                          <a:latin typeface="Open Sans" panose="020B0606030504020204" pitchFamily="34" charset="0"/>
                          <a:ea typeface="Open Sans" panose="020B0606030504020204" pitchFamily="34" charset="0"/>
                          <a:cs typeface="Open Sans" panose="020B0606030504020204" pitchFamily="34" charset="0"/>
                        </a:rPr>
                        <a:t>employees*</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tcPr>
                </a:tc>
                <a:tc>
                  <a:txBody>
                    <a:bodyPr/>
                    <a:lstStyle/>
                    <a:p>
                      <a:pPr marR="93345" algn="r">
                        <a:lnSpc>
                          <a:spcPct val="100000"/>
                        </a:lnSpc>
                        <a:spcBef>
                          <a:spcPts val="290"/>
                        </a:spcBef>
                      </a:pPr>
                      <a:r>
                        <a:rPr lang="en-US"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47</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E7F7F7"/>
                    </a:solidFill>
                  </a:tcPr>
                </a:tc>
                <a:extLst>
                  <a:ext uri="{0D108BD9-81ED-4DB2-BD59-A6C34878D82A}">
                    <a16:rowId xmlns:a16="http://schemas.microsoft.com/office/drawing/2014/main" val="10005"/>
                  </a:ext>
                </a:extLst>
              </a:tr>
              <a:tr h="260985">
                <a:tc>
                  <a:txBody>
                    <a:bodyPr/>
                    <a:lstStyle/>
                    <a:p>
                      <a:pPr marL="99695">
                        <a:lnSpc>
                          <a:spcPct val="100000"/>
                        </a:lnSpc>
                        <a:spcBef>
                          <a:spcPts val="290"/>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Mean</a:t>
                      </a:r>
                      <a:r>
                        <a:rPr sz="1100" spc="20"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Bonus</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Pay</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Gap</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Full-time</a:t>
                      </a:r>
                      <a:r>
                        <a:rPr sz="1100" spc="20"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spc="-10" dirty="0">
                          <a:solidFill>
                            <a:srgbClr val="4A4A4A"/>
                          </a:solidFill>
                          <a:latin typeface="Open Sans" panose="020B0606030504020204" pitchFamily="34" charset="0"/>
                          <a:ea typeface="Open Sans" panose="020B0606030504020204" pitchFamily="34" charset="0"/>
                          <a:cs typeface="Open Sans" panose="020B0606030504020204" pitchFamily="34" charset="0"/>
                        </a:rPr>
                        <a:t>employees</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tcPr>
                </a:tc>
                <a:tc>
                  <a:txBody>
                    <a:bodyPr/>
                    <a:lstStyle/>
                    <a:p>
                      <a:pPr marR="93345" algn="r">
                        <a:lnSpc>
                          <a:spcPct val="100000"/>
                        </a:lnSpc>
                        <a:spcBef>
                          <a:spcPts val="290"/>
                        </a:spcBef>
                      </a:pPr>
                      <a:r>
                        <a:rPr lang="en-US"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34</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F4F8FC"/>
                    </a:solidFill>
                  </a:tcPr>
                </a:tc>
                <a:extLst>
                  <a:ext uri="{0D108BD9-81ED-4DB2-BD59-A6C34878D82A}">
                    <a16:rowId xmlns:a16="http://schemas.microsoft.com/office/drawing/2014/main" val="10006"/>
                  </a:ext>
                </a:extLst>
              </a:tr>
              <a:tr h="260985">
                <a:tc>
                  <a:txBody>
                    <a:bodyPr/>
                    <a:lstStyle/>
                    <a:p>
                      <a:pPr marL="99695">
                        <a:lnSpc>
                          <a:spcPct val="100000"/>
                        </a:lnSpc>
                        <a:spcBef>
                          <a:spcPts val="290"/>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Median</a:t>
                      </a:r>
                      <a:r>
                        <a:rPr sz="1100" spc="1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Pay</a:t>
                      </a:r>
                      <a:r>
                        <a:rPr sz="1100" spc="1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Gap</a:t>
                      </a:r>
                      <a:r>
                        <a:rPr sz="1100" spc="1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Part-time</a:t>
                      </a:r>
                      <a:r>
                        <a:rPr sz="1100" spc="1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spc="-10" dirty="0">
                          <a:solidFill>
                            <a:srgbClr val="4A4A4A"/>
                          </a:solidFill>
                          <a:latin typeface="Open Sans" panose="020B0606030504020204" pitchFamily="34" charset="0"/>
                          <a:ea typeface="Open Sans" panose="020B0606030504020204" pitchFamily="34" charset="0"/>
                          <a:cs typeface="Open Sans" panose="020B0606030504020204" pitchFamily="34" charset="0"/>
                        </a:rPr>
                        <a:t>employees</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tcPr>
                </a:tc>
                <a:tc>
                  <a:txBody>
                    <a:bodyPr/>
                    <a:lstStyle/>
                    <a:p>
                      <a:pPr marR="93345" algn="r">
                        <a:lnSpc>
                          <a:spcPct val="100000"/>
                        </a:lnSpc>
                        <a:spcBef>
                          <a:spcPts val="290"/>
                        </a:spcBef>
                      </a:pP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0%</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E7F7F7"/>
                    </a:solidFill>
                  </a:tcPr>
                </a:tc>
                <a:extLst>
                  <a:ext uri="{0D108BD9-81ED-4DB2-BD59-A6C34878D82A}">
                    <a16:rowId xmlns:a16="http://schemas.microsoft.com/office/drawing/2014/main" val="10007"/>
                  </a:ext>
                </a:extLst>
              </a:tr>
              <a:tr h="260985">
                <a:tc>
                  <a:txBody>
                    <a:bodyPr/>
                    <a:lstStyle/>
                    <a:p>
                      <a:pPr marL="99695">
                        <a:lnSpc>
                          <a:spcPct val="100000"/>
                        </a:lnSpc>
                        <a:spcBef>
                          <a:spcPts val="290"/>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Mean</a:t>
                      </a:r>
                      <a:r>
                        <a:rPr sz="1100" spc="10"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Pay</a:t>
                      </a:r>
                      <a:r>
                        <a:rPr sz="1100" spc="1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Gap</a:t>
                      </a:r>
                      <a:r>
                        <a:rPr sz="1100" spc="10"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Part-time</a:t>
                      </a:r>
                      <a:r>
                        <a:rPr sz="1100" spc="1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spc="-10" dirty="0">
                          <a:solidFill>
                            <a:srgbClr val="4A4A4A"/>
                          </a:solidFill>
                          <a:latin typeface="Open Sans" panose="020B0606030504020204" pitchFamily="34" charset="0"/>
                          <a:ea typeface="Open Sans" panose="020B0606030504020204" pitchFamily="34" charset="0"/>
                          <a:cs typeface="Open Sans" panose="020B0606030504020204" pitchFamily="34" charset="0"/>
                        </a:rPr>
                        <a:t>employees</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tcPr>
                </a:tc>
                <a:tc>
                  <a:txBody>
                    <a:bodyPr/>
                    <a:lstStyle/>
                    <a:p>
                      <a:pPr marR="93345" algn="r">
                        <a:lnSpc>
                          <a:spcPct val="100000"/>
                        </a:lnSpc>
                        <a:spcBef>
                          <a:spcPts val="290"/>
                        </a:spcBef>
                      </a:pP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0%</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F4F8FC"/>
                    </a:solidFill>
                  </a:tcPr>
                </a:tc>
                <a:extLst>
                  <a:ext uri="{0D108BD9-81ED-4DB2-BD59-A6C34878D82A}">
                    <a16:rowId xmlns:a16="http://schemas.microsoft.com/office/drawing/2014/main" val="10008"/>
                  </a:ext>
                </a:extLst>
              </a:tr>
              <a:tr h="260985">
                <a:tc>
                  <a:txBody>
                    <a:bodyPr/>
                    <a:lstStyle/>
                    <a:p>
                      <a:pPr marL="99695">
                        <a:lnSpc>
                          <a:spcPct val="100000"/>
                        </a:lnSpc>
                        <a:spcBef>
                          <a:spcPts val="290"/>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Median Pay Gap Temporary</a:t>
                      </a:r>
                      <a:r>
                        <a:rPr sz="1100" spc="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spc="-10" dirty="0">
                          <a:solidFill>
                            <a:srgbClr val="4A4A4A"/>
                          </a:solidFill>
                          <a:latin typeface="Open Sans" panose="020B0606030504020204" pitchFamily="34" charset="0"/>
                          <a:ea typeface="Open Sans" panose="020B0606030504020204" pitchFamily="34" charset="0"/>
                          <a:cs typeface="Open Sans" panose="020B0606030504020204" pitchFamily="34" charset="0"/>
                        </a:rPr>
                        <a:t>employees</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tcPr>
                </a:tc>
                <a:tc>
                  <a:txBody>
                    <a:bodyPr/>
                    <a:lstStyle/>
                    <a:p>
                      <a:pPr marR="93345" algn="r">
                        <a:lnSpc>
                          <a:spcPct val="100000"/>
                        </a:lnSpc>
                        <a:spcBef>
                          <a:spcPts val="290"/>
                        </a:spcBef>
                      </a:pP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0%</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E7F7F7"/>
                    </a:solidFill>
                  </a:tcPr>
                </a:tc>
                <a:extLst>
                  <a:ext uri="{0D108BD9-81ED-4DB2-BD59-A6C34878D82A}">
                    <a16:rowId xmlns:a16="http://schemas.microsoft.com/office/drawing/2014/main" val="10009"/>
                  </a:ext>
                </a:extLst>
              </a:tr>
              <a:tr h="260985">
                <a:tc>
                  <a:txBody>
                    <a:bodyPr/>
                    <a:lstStyle/>
                    <a:p>
                      <a:pPr marL="99695">
                        <a:lnSpc>
                          <a:spcPct val="100000"/>
                        </a:lnSpc>
                        <a:spcBef>
                          <a:spcPts val="290"/>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Mean</a:t>
                      </a:r>
                      <a:r>
                        <a:rPr sz="1100" spc="-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Pay Gap Temporary </a:t>
                      </a:r>
                      <a:r>
                        <a:rPr sz="1100" spc="-10" dirty="0">
                          <a:solidFill>
                            <a:srgbClr val="4A4A4A"/>
                          </a:solidFill>
                          <a:latin typeface="Open Sans" panose="020B0606030504020204" pitchFamily="34" charset="0"/>
                          <a:ea typeface="Open Sans" panose="020B0606030504020204" pitchFamily="34" charset="0"/>
                          <a:cs typeface="Open Sans" panose="020B0606030504020204" pitchFamily="34" charset="0"/>
                        </a:rPr>
                        <a:t>employees</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tcPr>
                </a:tc>
                <a:tc>
                  <a:txBody>
                    <a:bodyPr/>
                    <a:lstStyle/>
                    <a:p>
                      <a:pPr marR="93345" algn="r">
                        <a:lnSpc>
                          <a:spcPct val="100000"/>
                        </a:lnSpc>
                        <a:spcBef>
                          <a:spcPts val="290"/>
                        </a:spcBef>
                      </a:pP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0%</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F4F8FC"/>
                    </a:solidFill>
                  </a:tcPr>
                </a:tc>
                <a:extLst>
                  <a:ext uri="{0D108BD9-81ED-4DB2-BD59-A6C34878D82A}">
                    <a16:rowId xmlns:a16="http://schemas.microsoft.com/office/drawing/2014/main" val="10010"/>
                  </a:ext>
                </a:extLst>
              </a:tr>
            </a:tbl>
          </a:graphicData>
        </a:graphic>
      </p:graphicFrame>
      <p:sp>
        <p:nvSpPr>
          <p:cNvPr id="8" name="object 8"/>
          <p:cNvSpPr txBox="1"/>
          <p:nvPr/>
        </p:nvSpPr>
        <p:spPr>
          <a:xfrm>
            <a:off x="544830" y="4074349"/>
            <a:ext cx="3646804"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4A4A4A"/>
                </a:solidFill>
                <a:latin typeface="Mulish Medium"/>
                <a:cs typeface="Mulish Medium"/>
              </a:rPr>
              <a:t>*Gender</a:t>
            </a:r>
            <a:r>
              <a:rPr sz="900" spc="20" dirty="0">
                <a:solidFill>
                  <a:srgbClr val="4A4A4A"/>
                </a:solidFill>
                <a:latin typeface="Mulish Medium"/>
                <a:cs typeface="Mulish Medium"/>
              </a:rPr>
              <a:t> </a:t>
            </a:r>
            <a:r>
              <a:rPr sz="900" dirty="0">
                <a:solidFill>
                  <a:srgbClr val="4A4A4A"/>
                </a:solidFill>
                <a:latin typeface="Mulish Medium"/>
                <a:cs typeface="Mulish Medium"/>
              </a:rPr>
              <a:t>Pay</a:t>
            </a:r>
            <a:r>
              <a:rPr sz="900" spc="20" dirty="0">
                <a:solidFill>
                  <a:srgbClr val="4A4A4A"/>
                </a:solidFill>
                <a:latin typeface="Mulish Medium"/>
                <a:cs typeface="Mulish Medium"/>
              </a:rPr>
              <a:t> </a:t>
            </a:r>
            <a:r>
              <a:rPr sz="900" dirty="0">
                <a:solidFill>
                  <a:srgbClr val="4A4A4A"/>
                </a:solidFill>
                <a:latin typeface="Mulish Medium"/>
                <a:cs typeface="Mulish Medium"/>
              </a:rPr>
              <a:t>Gap</a:t>
            </a:r>
            <a:r>
              <a:rPr sz="900" spc="25" dirty="0">
                <a:solidFill>
                  <a:srgbClr val="4A4A4A"/>
                </a:solidFill>
                <a:latin typeface="Mulish Medium"/>
                <a:cs typeface="Mulish Medium"/>
              </a:rPr>
              <a:t> </a:t>
            </a:r>
            <a:r>
              <a:rPr sz="900" dirty="0">
                <a:solidFill>
                  <a:srgbClr val="4A4A4A"/>
                </a:solidFill>
                <a:latin typeface="Mulish Medium"/>
                <a:cs typeface="Mulish Medium"/>
              </a:rPr>
              <a:t>Bonus</a:t>
            </a:r>
            <a:r>
              <a:rPr sz="900" spc="20" dirty="0">
                <a:solidFill>
                  <a:srgbClr val="4A4A4A"/>
                </a:solidFill>
                <a:latin typeface="Mulish Medium"/>
                <a:cs typeface="Mulish Medium"/>
              </a:rPr>
              <a:t> </a:t>
            </a:r>
            <a:r>
              <a:rPr sz="900" dirty="0">
                <a:solidFill>
                  <a:srgbClr val="4A4A4A"/>
                </a:solidFill>
                <a:latin typeface="Mulish Medium"/>
                <a:cs typeface="Mulish Medium"/>
              </a:rPr>
              <a:t>–</a:t>
            </a:r>
            <a:r>
              <a:rPr sz="900" spc="20" dirty="0">
                <a:solidFill>
                  <a:srgbClr val="4A4A4A"/>
                </a:solidFill>
                <a:latin typeface="Mulish Medium"/>
                <a:cs typeface="Mulish Medium"/>
              </a:rPr>
              <a:t> </a:t>
            </a:r>
            <a:r>
              <a:rPr sz="900" dirty="0">
                <a:solidFill>
                  <a:srgbClr val="4A4A4A"/>
                </a:solidFill>
                <a:latin typeface="Mulish Medium"/>
                <a:cs typeface="Mulish Medium"/>
              </a:rPr>
              <a:t>Includes</a:t>
            </a:r>
            <a:r>
              <a:rPr sz="900" spc="25" dirty="0">
                <a:solidFill>
                  <a:srgbClr val="4A4A4A"/>
                </a:solidFill>
                <a:latin typeface="Mulish Medium"/>
                <a:cs typeface="Mulish Medium"/>
              </a:rPr>
              <a:t> </a:t>
            </a:r>
            <a:r>
              <a:rPr sz="900" dirty="0">
                <a:solidFill>
                  <a:srgbClr val="4A4A4A"/>
                </a:solidFill>
                <a:latin typeface="Mulish Medium"/>
                <a:cs typeface="Mulish Medium"/>
              </a:rPr>
              <a:t>All</a:t>
            </a:r>
            <a:r>
              <a:rPr sz="900" spc="20" dirty="0">
                <a:solidFill>
                  <a:srgbClr val="4A4A4A"/>
                </a:solidFill>
                <a:latin typeface="Mulish Medium"/>
                <a:cs typeface="Mulish Medium"/>
              </a:rPr>
              <a:t> </a:t>
            </a:r>
            <a:r>
              <a:rPr sz="900" dirty="0">
                <a:solidFill>
                  <a:srgbClr val="4A4A4A"/>
                </a:solidFill>
                <a:latin typeface="Mulish Medium"/>
                <a:cs typeface="Mulish Medium"/>
              </a:rPr>
              <a:t>Earnings</a:t>
            </a:r>
            <a:r>
              <a:rPr sz="900" spc="25" dirty="0">
                <a:solidFill>
                  <a:srgbClr val="4A4A4A"/>
                </a:solidFill>
                <a:latin typeface="Mulish Medium"/>
                <a:cs typeface="Mulish Medium"/>
              </a:rPr>
              <a:t> </a:t>
            </a:r>
            <a:r>
              <a:rPr sz="900" dirty="0">
                <a:solidFill>
                  <a:srgbClr val="4A4A4A"/>
                </a:solidFill>
                <a:latin typeface="Mulish Medium"/>
                <a:cs typeface="Mulish Medium"/>
              </a:rPr>
              <a:t>excluding</a:t>
            </a:r>
            <a:r>
              <a:rPr sz="900" spc="20" dirty="0">
                <a:solidFill>
                  <a:srgbClr val="4A4A4A"/>
                </a:solidFill>
                <a:latin typeface="Mulish Medium"/>
                <a:cs typeface="Mulish Medium"/>
              </a:rPr>
              <a:t> </a:t>
            </a:r>
            <a:r>
              <a:rPr sz="900" dirty="0">
                <a:solidFill>
                  <a:srgbClr val="4A4A4A"/>
                </a:solidFill>
                <a:latin typeface="Mulish Medium"/>
                <a:cs typeface="Mulish Medium"/>
              </a:rPr>
              <a:t>Base</a:t>
            </a:r>
            <a:r>
              <a:rPr sz="900" spc="20" dirty="0">
                <a:solidFill>
                  <a:srgbClr val="4A4A4A"/>
                </a:solidFill>
                <a:latin typeface="Mulish Medium"/>
                <a:cs typeface="Mulish Medium"/>
              </a:rPr>
              <a:t> </a:t>
            </a:r>
            <a:r>
              <a:rPr sz="900" spc="-20" dirty="0">
                <a:solidFill>
                  <a:srgbClr val="4A4A4A"/>
                </a:solidFill>
                <a:latin typeface="Mulish Medium"/>
                <a:cs typeface="Mulish Medium"/>
              </a:rPr>
              <a:t>Pay.</a:t>
            </a:r>
            <a:endParaRPr sz="900">
              <a:latin typeface="Mulish Medium"/>
              <a:cs typeface="Mulish Medium"/>
            </a:endParaRPr>
          </a:p>
        </p:txBody>
      </p:sp>
      <p:graphicFrame>
        <p:nvGraphicFramePr>
          <p:cNvPr id="9" name="object 9"/>
          <p:cNvGraphicFramePr>
            <a:graphicFrameLocks noGrp="1"/>
          </p:cNvGraphicFramePr>
          <p:nvPr>
            <p:extLst>
              <p:ext uri="{D42A27DB-BD31-4B8C-83A1-F6EECF244321}">
                <p14:modId xmlns:p14="http://schemas.microsoft.com/office/powerpoint/2010/main" val="3814346236"/>
              </p:ext>
            </p:extLst>
          </p:nvPr>
        </p:nvGraphicFramePr>
        <p:xfrm>
          <a:off x="4705197" y="1032218"/>
          <a:ext cx="3183253" cy="1463040"/>
        </p:xfrm>
        <a:graphic>
          <a:graphicData uri="http://schemas.openxmlformats.org/drawingml/2006/table">
            <a:tbl>
              <a:tblPr firstRow="1" bandRow="1">
                <a:tableStyleId>{2D5ABB26-0587-4C30-8999-92F81FD0307C}</a:tableStyleId>
              </a:tblPr>
              <a:tblGrid>
                <a:gridCol w="1378585">
                  <a:extLst>
                    <a:ext uri="{9D8B030D-6E8A-4147-A177-3AD203B41FA5}">
                      <a16:colId xmlns:a16="http://schemas.microsoft.com/office/drawing/2014/main" val="20000"/>
                    </a:ext>
                  </a:extLst>
                </a:gridCol>
                <a:gridCol w="957579">
                  <a:extLst>
                    <a:ext uri="{9D8B030D-6E8A-4147-A177-3AD203B41FA5}">
                      <a16:colId xmlns:a16="http://schemas.microsoft.com/office/drawing/2014/main" val="20001"/>
                    </a:ext>
                  </a:extLst>
                </a:gridCol>
                <a:gridCol w="847089">
                  <a:extLst>
                    <a:ext uri="{9D8B030D-6E8A-4147-A177-3AD203B41FA5}">
                      <a16:colId xmlns:a16="http://schemas.microsoft.com/office/drawing/2014/main" val="20002"/>
                    </a:ext>
                  </a:extLst>
                </a:gridCol>
              </a:tblGrid>
              <a:tr h="404495">
                <a:tc>
                  <a:txBody>
                    <a:bodyPr/>
                    <a:lstStyle/>
                    <a:p>
                      <a:pPr marL="100330">
                        <a:lnSpc>
                          <a:spcPct val="100000"/>
                        </a:lnSpc>
                        <a:spcBef>
                          <a:spcPts val="795"/>
                        </a:spcBef>
                      </a:pPr>
                      <a:r>
                        <a:rPr sz="1600" b="0" i="0" dirty="0">
                          <a:solidFill>
                            <a:srgbClr val="FFFFFF"/>
                          </a:solidFill>
                          <a:latin typeface="Muli" pitchFamily="2" charset="77"/>
                          <a:cs typeface="Mulish Medium"/>
                        </a:rPr>
                        <a:t>Pay</a:t>
                      </a:r>
                      <a:r>
                        <a:rPr sz="1600" b="0" i="0" spc="-70" dirty="0">
                          <a:solidFill>
                            <a:srgbClr val="FFFFFF"/>
                          </a:solidFill>
                          <a:latin typeface="Muli" pitchFamily="2" charset="77"/>
                          <a:cs typeface="Mulish Medium"/>
                        </a:rPr>
                        <a:t> </a:t>
                      </a:r>
                      <a:r>
                        <a:rPr sz="1600" b="0" i="0" spc="-10" dirty="0">
                          <a:solidFill>
                            <a:srgbClr val="FFFFFF"/>
                          </a:solidFill>
                          <a:latin typeface="Muli" pitchFamily="2" charset="77"/>
                          <a:cs typeface="Mulish Medium"/>
                        </a:rPr>
                        <a:t>Quartile</a:t>
                      </a:r>
                      <a:endParaRPr sz="1600" b="0" i="0" dirty="0">
                        <a:latin typeface="Muli" pitchFamily="2" charset="77"/>
                        <a:cs typeface="Mulish Medium"/>
                      </a:endParaRPr>
                    </a:p>
                  </a:txBody>
                  <a:tcPr marL="0" marR="0" marT="100965" marB="0">
                    <a:lnB w="6350">
                      <a:solidFill>
                        <a:srgbClr val="4A4A4A"/>
                      </a:solidFill>
                      <a:prstDash val="solid"/>
                    </a:lnB>
                    <a:solidFill>
                      <a:srgbClr val="5603AD"/>
                    </a:solidFill>
                  </a:tcPr>
                </a:tc>
                <a:tc>
                  <a:txBody>
                    <a:bodyPr/>
                    <a:lstStyle/>
                    <a:p>
                      <a:pPr marR="50165" algn="ctr">
                        <a:lnSpc>
                          <a:spcPct val="100000"/>
                        </a:lnSpc>
                        <a:spcBef>
                          <a:spcPts val="795"/>
                        </a:spcBef>
                      </a:pPr>
                      <a:r>
                        <a:rPr sz="1600" b="0" i="0" spc="-10" dirty="0">
                          <a:solidFill>
                            <a:srgbClr val="FFFFFF"/>
                          </a:solidFill>
                          <a:latin typeface="Muli" pitchFamily="2" charset="77"/>
                          <a:cs typeface="Mulish Medium"/>
                        </a:rPr>
                        <a:t>Female</a:t>
                      </a:r>
                      <a:endParaRPr sz="1600" b="0" i="0" dirty="0">
                        <a:latin typeface="Muli" pitchFamily="2" charset="77"/>
                        <a:cs typeface="Mulish Medium"/>
                      </a:endParaRPr>
                    </a:p>
                  </a:txBody>
                  <a:tcPr marL="0" marR="0" marT="100965" marB="0">
                    <a:lnB w="6350">
                      <a:solidFill>
                        <a:srgbClr val="4A4A4A"/>
                      </a:solidFill>
                      <a:prstDash val="solid"/>
                    </a:lnB>
                    <a:solidFill>
                      <a:srgbClr val="5603AD"/>
                    </a:solidFill>
                  </a:tcPr>
                </a:tc>
                <a:tc>
                  <a:txBody>
                    <a:bodyPr/>
                    <a:lstStyle/>
                    <a:p>
                      <a:pPr marR="50165" algn="ctr">
                        <a:lnSpc>
                          <a:spcPct val="100000"/>
                        </a:lnSpc>
                        <a:spcBef>
                          <a:spcPts val="795"/>
                        </a:spcBef>
                      </a:pPr>
                      <a:r>
                        <a:rPr sz="1600" b="0" i="0" spc="-20" dirty="0">
                          <a:solidFill>
                            <a:srgbClr val="FFFFFF"/>
                          </a:solidFill>
                          <a:latin typeface="Muli" pitchFamily="2" charset="77"/>
                          <a:cs typeface="Mulish Medium"/>
                        </a:rPr>
                        <a:t>Male</a:t>
                      </a:r>
                      <a:endParaRPr sz="1600" b="0" i="0" dirty="0">
                        <a:latin typeface="Muli" pitchFamily="2" charset="77"/>
                        <a:cs typeface="Mulish Medium"/>
                      </a:endParaRPr>
                    </a:p>
                  </a:txBody>
                  <a:tcPr marL="0" marR="0" marT="100965" marB="0">
                    <a:lnB w="6350">
                      <a:solidFill>
                        <a:srgbClr val="4A4A4A"/>
                      </a:solidFill>
                      <a:prstDash val="solid"/>
                    </a:lnB>
                    <a:solidFill>
                      <a:srgbClr val="5603AD"/>
                    </a:solidFill>
                  </a:tcPr>
                </a:tc>
                <a:extLst>
                  <a:ext uri="{0D108BD9-81ED-4DB2-BD59-A6C34878D82A}">
                    <a16:rowId xmlns:a16="http://schemas.microsoft.com/office/drawing/2014/main" val="10000"/>
                  </a:ext>
                </a:extLst>
              </a:tr>
              <a:tr h="260985">
                <a:tc>
                  <a:txBody>
                    <a:bodyPr/>
                    <a:lstStyle/>
                    <a:p>
                      <a:pPr marL="100330">
                        <a:lnSpc>
                          <a:spcPct val="100000"/>
                        </a:lnSpc>
                        <a:spcBef>
                          <a:spcPts val="290"/>
                        </a:spcBef>
                      </a:pPr>
                      <a:r>
                        <a:rPr sz="1100" spc="-10" dirty="0">
                          <a:solidFill>
                            <a:srgbClr val="4A4A4A"/>
                          </a:solidFill>
                          <a:latin typeface="Open Sans" panose="020B0606030504020204" pitchFamily="34" charset="0"/>
                          <a:ea typeface="Open Sans" panose="020B0606030504020204" pitchFamily="34" charset="0"/>
                          <a:cs typeface="Open Sans" panose="020B0606030504020204" pitchFamily="34" charset="0"/>
                        </a:rPr>
                        <a:t>Upper</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tcPr>
                </a:tc>
                <a:tc>
                  <a:txBody>
                    <a:bodyPr/>
                    <a:lstStyle/>
                    <a:p>
                      <a:pPr marR="50165" algn="ctr">
                        <a:lnSpc>
                          <a:spcPct val="100000"/>
                        </a:lnSpc>
                        <a:spcBef>
                          <a:spcPts val="290"/>
                        </a:spcBef>
                      </a:pPr>
                      <a:r>
                        <a:rPr lang="en-US"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30</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F4F8FC"/>
                    </a:solidFill>
                  </a:tcPr>
                </a:tc>
                <a:tc>
                  <a:txBody>
                    <a:bodyPr/>
                    <a:lstStyle/>
                    <a:p>
                      <a:pPr marR="50165" algn="ctr">
                        <a:lnSpc>
                          <a:spcPct val="100000"/>
                        </a:lnSpc>
                        <a:spcBef>
                          <a:spcPts val="290"/>
                        </a:spcBef>
                      </a:pP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7</a:t>
                      </a:r>
                      <a:r>
                        <a:rPr lang="en-US"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0</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F4F8FC"/>
                    </a:solidFill>
                  </a:tcPr>
                </a:tc>
                <a:extLst>
                  <a:ext uri="{0D108BD9-81ED-4DB2-BD59-A6C34878D82A}">
                    <a16:rowId xmlns:a16="http://schemas.microsoft.com/office/drawing/2014/main" val="10001"/>
                  </a:ext>
                </a:extLst>
              </a:tr>
              <a:tr h="260985">
                <a:tc>
                  <a:txBody>
                    <a:bodyPr/>
                    <a:lstStyle/>
                    <a:p>
                      <a:pPr marL="100330">
                        <a:lnSpc>
                          <a:spcPct val="100000"/>
                        </a:lnSpc>
                        <a:spcBef>
                          <a:spcPts val="290"/>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Upper</a:t>
                      </a:r>
                      <a:r>
                        <a:rPr sz="1100" spc="3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spc="-10" dirty="0">
                          <a:solidFill>
                            <a:srgbClr val="4A4A4A"/>
                          </a:solidFill>
                          <a:latin typeface="Open Sans" panose="020B0606030504020204" pitchFamily="34" charset="0"/>
                          <a:ea typeface="Open Sans" panose="020B0606030504020204" pitchFamily="34" charset="0"/>
                          <a:cs typeface="Open Sans" panose="020B0606030504020204" pitchFamily="34" charset="0"/>
                        </a:rPr>
                        <a:t>middle</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tcPr>
                </a:tc>
                <a:tc>
                  <a:txBody>
                    <a:bodyPr/>
                    <a:lstStyle/>
                    <a:p>
                      <a:pPr marR="50165" algn="ctr">
                        <a:lnSpc>
                          <a:spcPct val="100000"/>
                        </a:lnSpc>
                        <a:spcBef>
                          <a:spcPts val="290"/>
                        </a:spcBef>
                      </a:pP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2</a:t>
                      </a:r>
                      <a:r>
                        <a:rPr lang="en-US"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4</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F4F8FC"/>
                    </a:solidFill>
                  </a:tcPr>
                </a:tc>
                <a:tc>
                  <a:txBody>
                    <a:bodyPr/>
                    <a:lstStyle/>
                    <a:p>
                      <a:pPr marR="50165" algn="ctr">
                        <a:lnSpc>
                          <a:spcPct val="100000"/>
                        </a:lnSpc>
                        <a:spcBef>
                          <a:spcPts val="290"/>
                        </a:spcBef>
                      </a:pP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7</a:t>
                      </a:r>
                      <a:r>
                        <a:rPr lang="en-US"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6</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F4F8FC"/>
                    </a:solidFill>
                  </a:tcPr>
                </a:tc>
                <a:extLst>
                  <a:ext uri="{0D108BD9-81ED-4DB2-BD59-A6C34878D82A}">
                    <a16:rowId xmlns:a16="http://schemas.microsoft.com/office/drawing/2014/main" val="10002"/>
                  </a:ext>
                </a:extLst>
              </a:tr>
              <a:tr h="275590">
                <a:tc>
                  <a:txBody>
                    <a:bodyPr/>
                    <a:lstStyle/>
                    <a:p>
                      <a:pPr marL="100330">
                        <a:lnSpc>
                          <a:spcPct val="100000"/>
                        </a:lnSpc>
                        <a:spcBef>
                          <a:spcPts val="290"/>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Lower</a:t>
                      </a:r>
                      <a:r>
                        <a:rPr sz="1100" spc="-5"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spc="-10" dirty="0">
                          <a:solidFill>
                            <a:srgbClr val="4A4A4A"/>
                          </a:solidFill>
                          <a:latin typeface="Open Sans" panose="020B0606030504020204" pitchFamily="34" charset="0"/>
                          <a:ea typeface="Open Sans" panose="020B0606030504020204" pitchFamily="34" charset="0"/>
                          <a:cs typeface="Open Sans" panose="020B0606030504020204" pitchFamily="34" charset="0"/>
                        </a:rPr>
                        <a:t>middle</a:t>
                      </a:r>
                      <a:endParaRPr sz="110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tcPr>
                </a:tc>
                <a:tc>
                  <a:txBody>
                    <a:bodyPr/>
                    <a:lstStyle/>
                    <a:p>
                      <a:pPr marR="50165" algn="ctr">
                        <a:lnSpc>
                          <a:spcPct val="100000"/>
                        </a:lnSpc>
                        <a:spcBef>
                          <a:spcPts val="290"/>
                        </a:spcBef>
                      </a:pPr>
                      <a:r>
                        <a:rPr lang="en-US"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39</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F4F8FC"/>
                    </a:solidFill>
                  </a:tcPr>
                </a:tc>
                <a:tc>
                  <a:txBody>
                    <a:bodyPr/>
                    <a:lstStyle/>
                    <a:p>
                      <a:pPr marR="50165" algn="ctr">
                        <a:lnSpc>
                          <a:spcPct val="100000"/>
                        </a:lnSpc>
                        <a:spcBef>
                          <a:spcPts val="290"/>
                        </a:spcBef>
                      </a:pPr>
                      <a:r>
                        <a:rPr lang="en-US"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61</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F4F8FC"/>
                    </a:solidFill>
                  </a:tcPr>
                </a:tc>
                <a:extLst>
                  <a:ext uri="{0D108BD9-81ED-4DB2-BD59-A6C34878D82A}">
                    <a16:rowId xmlns:a16="http://schemas.microsoft.com/office/drawing/2014/main" val="10003"/>
                  </a:ext>
                </a:extLst>
              </a:tr>
              <a:tr h="260985">
                <a:tc>
                  <a:txBody>
                    <a:bodyPr/>
                    <a:lstStyle/>
                    <a:p>
                      <a:pPr marL="100330">
                        <a:lnSpc>
                          <a:spcPct val="100000"/>
                        </a:lnSpc>
                        <a:spcBef>
                          <a:spcPts val="290"/>
                        </a:spcBef>
                      </a:pPr>
                      <a:r>
                        <a:rPr sz="1100" spc="-10" dirty="0">
                          <a:solidFill>
                            <a:srgbClr val="4A4A4A"/>
                          </a:solidFill>
                          <a:latin typeface="Open Sans" panose="020B0606030504020204" pitchFamily="34" charset="0"/>
                          <a:ea typeface="Open Sans" panose="020B0606030504020204" pitchFamily="34" charset="0"/>
                          <a:cs typeface="Open Sans" panose="020B0606030504020204" pitchFamily="34" charset="0"/>
                        </a:rPr>
                        <a:t>Lower</a:t>
                      </a:r>
                      <a:endParaRPr sz="110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tcPr>
                </a:tc>
                <a:tc>
                  <a:txBody>
                    <a:bodyPr/>
                    <a:lstStyle/>
                    <a:p>
                      <a:pPr marR="50165" algn="ctr">
                        <a:lnSpc>
                          <a:spcPct val="100000"/>
                        </a:lnSpc>
                        <a:spcBef>
                          <a:spcPts val="290"/>
                        </a:spcBef>
                      </a:pP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4</a:t>
                      </a:r>
                      <a:r>
                        <a:rPr lang="en-US"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1</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F4F8FC"/>
                    </a:solidFill>
                  </a:tcPr>
                </a:tc>
                <a:tc>
                  <a:txBody>
                    <a:bodyPr/>
                    <a:lstStyle/>
                    <a:p>
                      <a:pPr marR="50165" algn="ctr">
                        <a:lnSpc>
                          <a:spcPct val="100000"/>
                        </a:lnSpc>
                        <a:spcBef>
                          <a:spcPts val="290"/>
                        </a:spcBef>
                      </a:pP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5</a:t>
                      </a:r>
                      <a:r>
                        <a:rPr lang="en-US"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9</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F4F8FC"/>
                    </a:solidFill>
                  </a:tcPr>
                </a:tc>
                <a:extLst>
                  <a:ext uri="{0D108BD9-81ED-4DB2-BD59-A6C34878D82A}">
                    <a16:rowId xmlns:a16="http://schemas.microsoft.com/office/drawing/2014/main" val="10004"/>
                  </a:ext>
                </a:extLst>
              </a:tr>
            </a:tbl>
          </a:graphicData>
        </a:graphic>
      </p:graphicFrame>
      <p:graphicFrame>
        <p:nvGraphicFramePr>
          <p:cNvPr id="10" name="object 10"/>
          <p:cNvGraphicFramePr>
            <a:graphicFrameLocks noGrp="1"/>
          </p:cNvGraphicFramePr>
          <p:nvPr>
            <p:extLst>
              <p:ext uri="{D42A27DB-BD31-4B8C-83A1-F6EECF244321}">
                <p14:modId xmlns:p14="http://schemas.microsoft.com/office/powerpoint/2010/main" val="1801325429"/>
              </p:ext>
            </p:extLst>
          </p:nvPr>
        </p:nvGraphicFramePr>
        <p:xfrm>
          <a:off x="4705200" y="3528099"/>
          <a:ext cx="3183889" cy="521970"/>
        </p:xfrm>
        <a:graphic>
          <a:graphicData uri="http://schemas.openxmlformats.org/drawingml/2006/table">
            <a:tbl>
              <a:tblPr firstRow="1" bandRow="1">
                <a:tableStyleId>{2D5ABB26-0587-4C30-8999-92F81FD0307C}</a:tableStyleId>
              </a:tblPr>
              <a:tblGrid>
                <a:gridCol w="1378585">
                  <a:extLst>
                    <a:ext uri="{9D8B030D-6E8A-4147-A177-3AD203B41FA5}">
                      <a16:colId xmlns:a16="http://schemas.microsoft.com/office/drawing/2014/main" val="20000"/>
                    </a:ext>
                  </a:extLst>
                </a:gridCol>
                <a:gridCol w="1805304">
                  <a:extLst>
                    <a:ext uri="{9D8B030D-6E8A-4147-A177-3AD203B41FA5}">
                      <a16:colId xmlns:a16="http://schemas.microsoft.com/office/drawing/2014/main" val="20001"/>
                    </a:ext>
                  </a:extLst>
                </a:gridCol>
              </a:tblGrid>
              <a:tr h="260985">
                <a:tc>
                  <a:txBody>
                    <a:bodyPr/>
                    <a:lstStyle/>
                    <a:p>
                      <a:pPr marL="99695">
                        <a:lnSpc>
                          <a:spcPct val="100000"/>
                        </a:lnSpc>
                        <a:spcBef>
                          <a:spcPts val="290"/>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Received</a:t>
                      </a:r>
                      <a:r>
                        <a:rPr sz="1100" spc="-20" dirty="0">
                          <a:solidFill>
                            <a:srgbClr val="4A4A4A"/>
                          </a:solidFill>
                          <a:latin typeface="Open Sans" panose="020B0606030504020204" pitchFamily="34" charset="0"/>
                          <a:ea typeface="Open Sans" panose="020B0606030504020204" pitchFamily="34" charset="0"/>
                          <a:cs typeface="Open Sans" panose="020B0606030504020204" pitchFamily="34" charset="0"/>
                        </a:rPr>
                        <a:t> bonus</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tcPr>
                </a:tc>
                <a:tc>
                  <a:txBody>
                    <a:bodyPr/>
                    <a:lstStyle/>
                    <a:p>
                      <a:pPr marL="2540" algn="ctr">
                        <a:lnSpc>
                          <a:spcPct val="100000"/>
                        </a:lnSpc>
                        <a:spcBef>
                          <a:spcPts val="290"/>
                        </a:spcBef>
                        <a:tabLst>
                          <a:tab pos="904875" algn="l"/>
                        </a:tabLst>
                      </a:pPr>
                      <a:r>
                        <a:rPr lang="en-US"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83</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8</a:t>
                      </a:r>
                      <a:r>
                        <a:rPr lang="en-US"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1</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F4F8FC"/>
                    </a:solidFill>
                  </a:tcPr>
                </a:tc>
                <a:extLst>
                  <a:ext uri="{0D108BD9-81ED-4DB2-BD59-A6C34878D82A}">
                    <a16:rowId xmlns:a16="http://schemas.microsoft.com/office/drawing/2014/main" val="10000"/>
                  </a:ext>
                </a:extLst>
              </a:tr>
              <a:tr h="260985">
                <a:tc>
                  <a:txBody>
                    <a:bodyPr/>
                    <a:lstStyle/>
                    <a:p>
                      <a:pPr marL="100330">
                        <a:lnSpc>
                          <a:spcPct val="100000"/>
                        </a:lnSpc>
                        <a:spcBef>
                          <a:spcPts val="290"/>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Received</a:t>
                      </a:r>
                      <a:r>
                        <a:rPr sz="1100" spc="-20"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BIK</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tcPr>
                </a:tc>
                <a:tc>
                  <a:txBody>
                    <a:bodyPr/>
                    <a:lstStyle/>
                    <a:p>
                      <a:pPr marL="2540" algn="ctr">
                        <a:lnSpc>
                          <a:spcPct val="100000"/>
                        </a:lnSpc>
                        <a:spcBef>
                          <a:spcPts val="290"/>
                        </a:spcBef>
                        <a:tabLst>
                          <a:tab pos="905510" algn="l"/>
                        </a:tabLst>
                      </a:pP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75%</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r>
                        <a:rPr sz="1100" spc="-25" dirty="0">
                          <a:solidFill>
                            <a:srgbClr val="4A4A4A"/>
                          </a:solidFill>
                          <a:latin typeface="Open Sans" panose="020B0606030504020204" pitchFamily="34" charset="0"/>
                          <a:ea typeface="Open Sans" panose="020B0606030504020204" pitchFamily="34" charset="0"/>
                          <a:cs typeface="Open Sans" panose="020B0606030504020204" pitchFamily="34" charset="0"/>
                        </a:rPr>
                        <a:t>89%</a:t>
                      </a:r>
                      <a:endParaRPr sz="1100" dirty="0">
                        <a:latin typeface="Open Sans" panose="020B0606030504020204" pitchFamily="34" charset="0"/>
                        <a:ea typeface="Open Sans" panose="020B0606030504020204" pitchFamily="34" charset="0"/>
                        <a:cs typeface="Open Sans" panose="020B0606030504020204" pitchFamily="34" charset="0"/>
                      </a:endParaRPr>
                    </a:p>
                  </a:txBody>
                  <a:tcPr marL="0" marR="0" marT="36830" marB="0">
                    <a:lnT w="6350">
                      <a:solidFill>
                        <a:srgbClr val="4A4A4A"/>
                      </a:solidFill>
                      <a:prstDash val="solid"/>
                    </a:lnT>
                    <a:lnB w="6350">
                      <a:solidFill>
                        <a:srgbClr val="4A4A4A"/>
                      </a:solidFill>
                      <a:prstDash val="solid"/>
                    </a:lnB>
                    <a:solidFill>
                      <a:srgbClr val="F4F8FC"/>
                    </a:solidFill>
                  </a:tcPr>
                </a:tc>
                <a:extLst>
                  <a:ext uri="{0D108BD9-81ED-4DB2-BD59-A6C34878D82A}">
                    <a16:rowId xmlns:a16="http://schemas.microsoft.com/office/drawing/2014/main" val="10001"/>
                  </a:ext>
                </a:extLst>
              </a:tr>
            </a:tbl>
          </a:graphicData>
        </a:graphic>
      </p:graphicFrame>
      <p:grpSp>
        <p:nvGrpSpPr>
          <p:cNvPr id="11" name="object 11"/>
          <p:cNvGrpSpPr/>
          <p:nvPr/>
        </p:nvGrpSpPr>
        <p:grpSpPr>
          <a:xfrm>
            <a:off x="6358660" y="2814542"/>
            <a:ext cx="1259840" cy="638175"/>
            <a:chOff x="6358660" y="2814542"/>
            <a:chExt cx="1259840" cy="638175"/>
          </a:xfrm>
        </p:grpSpPr>
        <p:pic>
          <p:nvPicPr>
            <p:cNvPr id="12" name="object 12"/>
            <p:cNvPicPr/>
            <p:nvPr/>
          </p:nvPicPr>
          <p:blipFill>
            <a:blip r:embed="rId3" cstate="print"/>
            <a:stretch>
              <a:fillRect/>
            </a:stretch>
          </p:blipFill>
          <p:spPr>
            <a:xfrm>
              <a:off x="7330211" y="2814542"/>
              <a:ext cx="218173" cy="218160"/>
            </a:xfrm>
            <a:prstGeom prst="rect">
              <a:avLst/>
            </a:prstGeom>
          </p:spPr>
        </p:pic>
        <p:sp>
          <p:nvSpPr>
            <p:cNvPr id="13" name="object 13"/>
            <p:cNvSpPr/>
            <p:nvPr/>
          </p:nvSpPr>
          <p:spPr>
            <a:xfrm>
              <a:off x="6358648" y="3069539"/>
              <a:ext cx="1259840" cy="383540"/>
            </a:xfrm>
            <a:custGeom>
              <a:avLst/>
              <a:gdLst/>
              <a:ahLst/>
              <a:cxnLst/>
              <a:rect l="l" t="t" r="r" b="b"/>
              <a:pathLst>
                <a:path w="1259840" h="383539">
                  <a:moveTo>
                    <a:pt x="357403" y="363689"/>
                  </a:moveTo>
                  <a:lnTo>
                    <a:pt x="355485" y="353060"/>
                  </a:lnTo>
                  <a:lnTo>
                    <a:pt x="197954" y="12331"/>
                  </a:lnTo>
                  <a:lnTo>
                    <a:pt x="189814" y="3098"/>
                  </a:lnTo>
                  <a:lnTo>
                    <a:pt x="178714" y="25"/>
                  </a:lnTo>
                  <a:lnTo>
                    <a:pt x="167614" y="3098"/>
                  </a:lnTo>
                  <a:lnTo>
                    <a:pt x="159461" y="12331"/>
                  </a:lnTo>
                  <a:lnTo>
                    <a:pt x="1917" y="353060"/>
                  </a:lnTo>
                  <a:lnTo>
                    <a:pt x="0" y="363689"/>
                  </a:lnTo>
                  <a:lnTo>
                    <a:pt x="3302" y="373380"/>
                  </a:lnTo>
                  <a:lnTo>
                    <a:pt x="10718" y="380428"/>
                  </a:lnTo>
                  <a:lnTo>
                    <a:pt x="21170" y="383159"/>
                  </a:lnTo>
                  <a:lnTo>
                    <a:pt x="336232" y="383159"/>
                  </a:lnTo>
                  <a:lnTo>
                    <a:pt x="346684" y="380428"/>
                  </a:lnTo>
                  <a:lnTo>
                    <a:pt x="354101" y="373380"/>
                  </a:lnTo>
                  <a:lnTo>
                    <a:pt x="357403" y="363689"/>
                  </a:lnTo>
                  <a:close/>
                </a:path>
                <a:path w="1259840" h="383539">
                  <a:moveTo>
                    <a:pt x="1259344" y="19481"/>
                  </a:moveTo>
                  <a:lnTo>
                    <a:pt x="1256055" y="9779"/>
                  </a:lnTo>
                  <a:lnTo>
                    <a:pt x="1248638" y="2730"/>
                  </a:lnTo>
                  <a:lnTo>
                    <a:pt x="1238186" y="0"/>
                  </a:lnTo>
                  <a:lnTo>
                    <a:pt x="923112" y="0"/>
                  </a:lnTo>
                  <a:lnTo>
                    <a:pt x="912647" y="2730"/>
                  </a:lnTo>
                  <a:lnTo>
                    <a:pt x="905230" y="9779"/>
                  </a:lnTo>
                  <a:lnTo>
                    <a:pt x="901941" y="19481"/>
                  </a:lnTo>
                  <a:lnTo>
                    <a:pt x="903859" y="30111"/>
                  </a:lnTo>
                  <a:lnTo>
                    <a:pt x="1061402" y="370852"/>
                  </a:lnTo>
                  <a:lnTo>
                    <a:pt x="1069543" y="380085"/>
                  </a:lnTo>
                  <a:lnTo>
                    <a:pt x="1080643" y="383159"/>
                  </a:lnTo>
                  <a:lnTo>
                    <a:pt x="1091742" y="380085"/>
                  </a:lnTo>
                  <a:lnTo>
                    <a:pt x="1099896" y="370852"/>
                  </a:lnTo>
                  <a:lnTo>
                    <a:pt x="1257439" y="30111"/>
                  </a:lnTo>
                  <a:lnTo>
                    <a:pt x="1259344" y="19481"/>
                  </a:lnTo>
                  <a:close/>
                </a:path>
              </a:pathLst>
            </a:custGeom>
            <a:solidFill>
              <a:srgbClr val="0EB0B3"/>
            </a:solidFill>
          </p:spPr>
          <p:txBody>
            <a:bodyPr wrap="square" lIns="0" tIns="0" rIns="0" bIns="0" rtlCol="0"/>
            <a:lstStyle/>
            <a:p>
              <a:endParaRPr/>
            </a:p>
          </p:txBody>
        </p:sp>
        <p:pic>
          <p:nvPicPr>
            <p:cNvPr id="14" name="object 14"/>
            <p:cNvPicPr/>
            <p:nvPr/>
          </p:nvPicPr>
          <p:blipFill>
            <a:blip r:embed="rId4" cstate="print"/>
            <a:stretch>
              <a:fillRect/>
            </a:stretch>
          </p:blipFill>
          <p:spPr>
            <a:xfrm>
              <a:off x="6428304" y="2814542"/>
              <a:ext cx="218173" cy="218160"/>
            </a:xfrm>
            <a:prstGeom prst="rect">
              <a:avLst/>
            </a:prstGeom>
          </p:spPr>
        </p:pic>
      </p:grpSp>
      <p:pic>
        <p:nvPicPr>
          <p:cNvPr id="15" name="Picture 17" descr="Picture 17">
            <a:extLst>
              <a:ext uri="{FF2B5EF4-FFF2-40B4-BE49-F238E27FC236}">
                <a16:creationId xmlns:a16="http://schemas.microsoft.com/office/drawing/2014/main" id="{A405A54D-C421-03A6-C487-185674E8671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1451" y="4810467"/>
            <a:ext cx="685801" cy="241790"/>
          </a:xfrm>
          <a:prstGeom prst="rect">
            <a:avLst/>
          </a:prstGeom>
          <a:ln w="12700">
            <a:miter lim="400000"/>
          </a:ln>
        </p:spPr>
      </p:pic>
      <p:sp>
        <p:nvSpPr>
          <p:cNvPr id="16" name="Footer Placeholder 10">
            <a:extLst>
              <a:ext uri="{FF2B5EF4-FFF2-40B4-BE49-F238E27FC236}">
                <a16:creationId xmlns:a16="http://schemas.microsoft.com/office/drawing/2014/main" id="{92ED4AA0-224A-159E-6F34-AA072C74972D}"/>
              </a:ext>
            </a:extLst>
          </p:cNvPr>
          <p:cNvSpPr txBox="1">
            <a:spLocks/>
          </p:cNvSpPr>
          <p:nvPr/>
        </p:nvSpPr>
        <p:spPr>
          <a:xfrm>
            <a:off x="3028950" y="4844396"/>
            <a:ext cx="3086100" cy="299104"/>
          </a:xfrm>
          <a:prstGeom prst="rect">
            <a:avLst/>
          </a:prstGeom>
        </p:spPr>
        <p:txBody>
          <a:bodyPr vert="horz" lIns="91440" tIns="45720" rIns="91440" bIns="45720" rtlCol="0" anchor="ctr"/>
          <a:lstStyle>
            <a:defPPr>
              <a:defRPr kern="0"/>
            </a:defPPr>
            <a:lvl1pPr algn="ctr">
              <a:defRPr sz="600">
                <a:solidFill>
                  <a:srgbClr val="91B9E0"/>
                </a:solidFill>
                <a:latin typeface="Open Sans" panose="020B0606030504020204" pitchFamily="34" charset="0"/>
                <a:ea typeface="Open Sans" panose="020B0606030504020204" pitchFamily="34" charset="0"/>
                <a:cs typeface="Open Sans" panose="020B0606030504020204" pitchFamily="34" charset="0"/>
              </a:defRPr>
            </a:lvl1pPr>
          </a:lstStyle>
          <a:p>
            <a:r>
              <a:rPr lang="en-IE"/>
              <a:t>Copyright ©2025. All rights reserved.</a:t>
            </a:r>
          </a:p>
          <a:p>
            <a:endParaRPr lang="en-US"/>
          </a:p>
        </p:txBody>
      </p:sp>
      <p:sp>
        <p:nvSpPr>
          <p:cNvPr id="17" name="Slide Number">
            <a:extLst>
              <a:ext uri="{FF2B5EF4-FFF2-40B4-BE49-F238E27FC236}">
                <a16:creationId xmlns:a16="http://schemas.microsoft.com/office/drawing/2014/main" id="{DFD8D700-A85F-0885-9385-DBFCE60961CA}"/>
              </a:ext>
            </a:extLst>
          </p:cNvPr>
          <p:cNvSpPr txBox="1">
            <a:spLocks/>
          </p:cNvSpPr>
          <p:nvPr/>
        </p:nvSpPr>
        <p:spPr>
          <a:xfrm>
            <a:off x="8647044" y="4837008"/>
            <a:ext cx="496956" cy="231141"/>
          </a:xfrm>
          <a:prstGeom prst="rect">
            <a:avLst/>
          </a:prstGeom>
        </p:spPr>
        <p:txBody>
          <a:bodyPr/>
          <a:lstStyle>
            <a:defPPr>
              <a:defRPr kern="0"/>
            </a:defPPr>
            <a:lvl1pPr algn="ctr">
              <a:defRPr sz="600">
                <a:solidFill>
                  <a:srgbClr val="91B9E0"/>
                </a:solidFill>
              </a:defRPr>
            </a:lvl1pPr>
          </a:lstStyle>
          <a:p>
            <a:fld id="{86CB4B4D-7CA3-9044-876B-883B54F8677D}" type="slidenum">
              <a:rPr lang="en-IE" smtClean="0"/>
              <a:pPr/>
              <a:t>3</a:t>
            </a:fld>
            <a:endParaRPr lang="en-I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3179"/>
            <a:ext cx="9143949" cy="5143492"/>
          </a:xfrm>
          <a:prstGeom prst="rect">
            <a:avLst/>
          </a:prstGeom>
        </p:spPr>
      </p:pic>
      <p:sp>
        <p:nvSpPr>
          <p:cNvPr id="3" name="object 3"/>
          <p:cNvSpPr/>
          <p:nvPr/>
        </p:nvSpPr>
        <p:spPr>
          <a:xfrm>
            <a:off x="457198" y="838163"/>
            <a:ext cx="2503805" cy="2821305"/>
          </a:xfrm>
          <a:custGeom>
            <a:avLst/>
            <a:gdLst/>
            <a:ahLst/>
            <a:cxnLst/>
            <a:rect l="l" t="t" r="r" b="b"/>
            <a:pathLst>
              <a:path w="2503805" h="2821304">
                <a:moveTo>
                  <a:pt x="2395194" y="0"/>
                </a:moveTo>
                <a:lnTo>
                  <a:pt x="108000" y="0"/>
                </a:lnTo>
                <a:lnTo>
                  <a:pt x="65960" y="8486"/>
                </a:lnTo>
                <a:lnTo>
                  <a:pt x="31630" y="31630"/>
                </a:lnTo>
                <a:lnTo>
                  <a:pt x="8486" y="65960"/>
                </a:lnTo>
                <a:lnTo>
                  <a:pt x="0" y="108000"/>
                </a:lnTo>
                <a:lnTo>
                  <a:pt x="0" y="2713291"/>
                </a:lnTo>
                <a:lnTo>
                  <a:pt x="8486" y="2755332"/>
                </a:lnTo>
                <a:lnTo>
                  <a:pt x="31630" y="2789661"/>
                </a:lnTo>
                <a:lnTo>
                  <a:pt x="65960" y="2812805"/>
                </a:lnTo>
                <a:lnTo>
                  <a:pt x="108000" y="2821292"/>
                </a:lnTo>
                <a:lnTo>
                  <a:pt x="2395194" y="2821292"/>
                </a:lnTo>
                <a:lnTo>
                  <a:pt x="2437235" y="2812805"/>
                </a:lnTo>
                <a:lnTo>
                  <a:pt x="2471564" y="2789661"/>
                </a:lnTo>
                <a:lnTo>
                  <a:pt x="2494708" y="2755332"/>
                </a:lnTo>
                <a:lnTo>
                  <a:pt x="2503195" y="2713291"/>
                </a:lnTo>
                <a:lnTo>
                  <a:pt x="2503195" y="108000"/>
                </a:lnTo>
                <a:lnTo>
                  <a:pt x="2494708" y="65960"/>
                </a:lnTo>
                <a:lnTo>
                  <a:pt x="2471564" y="31630"/>
                </a:lnTo>
                <a:lnTo>
                  <a:pt x="2437235" y="8486"/>
                </a:lnTo>
                <a:lnTo>
                  <a:pt x="2395194" y="0"/>
                </a:lnTo>
                <a:close/>
              </a:path>
            </a:pathLst>
          </a:custGeom>
          <a:solidFill>
            <a:srgbClr val="3B356D"/>
          </a:solidFill>
        </p:spPr>
        <p:txBody>
          <a:bodyPr wrap="square" lIns="0" tIns="0" rIns="0" bIns="0" rtlCol="0"/>
          <a:lstStyle/>
          <a:p>
            <a:endParaRPr/>
          </a:p>
        </p:txBody>
      </p:sp>
      <p:sp>
        <p:nvSpPr>
          <p:cNvPr id="9" name="object 9"/>
          <p:cNvSpPr/>
          <p:nvPr/>
        </p:nvSpPr>
        <p:spPr>
          <a:xfrm>
            <a:off x="3320399" y="838163"/>
            <a:ext cx="2503805" cy="2821305"/>
          </a:xfrm>
          <a:custGeom>
            <a:avLst/>
            <a:gdLst/>
            <a:ahLst/>
            <a:cxnLst/>
            <a:rect l="l" t="t" r="r" b="b"/>
            <a:pathLst>
              <a:path w="2503804" h="2821304">
                <a:moveTo>
                  <a:pt x="2395194" y="0"/>
                </a:moveTo>
                <a:lnTo>
                  <a:pt x="108000" y="0"/>
                </a:lnTo>
                <a:lnTo>
                  <a:pt x="65960" y="8486"/>
                </a:lnTo>
                <a:lnTo>
                  <a:pt x="31630" y="31630"/>
                </a:lnTo>
                <a:lnTo>
                  <a:pt x="8486" y="65960"/>
                </a:lnTo>
                <a:lnTo>
                  <a:pt x="0" y="108000"/>
                </a:lnTo>
                <a:lnTo>
                  <a:pt x="0" y="2713291"/>
                </a:lnTo>
                <a:lnTo>
                  <a:pt x="8486" y="2755332"/>
                </a:lnTo>
                <a:lnTo>
                  <a:pt x="31630" y="2789661"/>
                </a:lnTo>
                <a:lnTo>
                  <a:pt x="65960" y="2812805"/>
                </a:lnTo>
                <a:lnTo>
                  <a:pt x="108000" y="2821292"/>
                </a:lnTo>
                <a:lnTo>
                  <a:pt x="2395194" y="2821292"/>
                </a:lnTo>
                <a:lnTo>
                  <a:pt x="2437235" y="2812805"/>
                </a:lnTo>
                <a:lnTo>
                  <a:pt x="2471564" y="2789661"/>
                </a:lnTo>
                <a:lnTo>
                  <a:pt x="2494708" y="2755332"/>
                </a:lnTo>
                <a:lnTo>
                  <a:pt x="2503195" y="2713291"/>
                </a:lnTo>
                <a:lnTo>
                  <a:pt x="2503195" y="108000"/>
                </a:lnTo>
                <a:lnTo>
                  <a:pt x="2494708" y="65960"/>
                </a:lnTo>
                <a:lnTo>
                  <a:pt x="2471564" y="31630"/>
                </a:lnTo>
                <a:lnTo>
                  <a:pt x="2437235" y="8486"/>
                </a:lnTo>
                <a:lnTo>
                  <a:pt x="2395194" y="0"/>
                </a:lnTo>
                <a:close/>
              </a:path>
            </a:pathLst>
          </a:custGeom>
          <a:solidFill>
            <a:srgbClr val="3B356D"/>
          </a:solidFill>
        </p:spPr>
        <p:txBody>
          <a:bodyPr wrap="square" lIns="0" tIns="0" rIns="0" bIns="0" rtlCol="0"/>
          <a:lstStyle/>
          <a:p>
            <a:endParaRPr/>
          </a:p>
        </p:txBody>
      </p:sp>
      <p:sp>
        <p:nvSpPr>
          <p:cNvPr id="11" name="object 11"/>
          <p:cNvSpPr/>
          <p:nvPr/>
        </p:nvSpPr>
        <p:spPr>
          <a:xfrm>
            <a:off x="6183599" y="838163"/>
            <a:ext cx="2503805" cy="3743325"/>
          </a:xfrm>
          <a:custGeom>
            <a:avLst/>
            <a:gdLst/>
            <a:ahLst/>
            <a:cxnLst/>
            <a:rect l="l" t="t" r="r" b="b"/>
            <a:pathLst>
              <a:path w="2503804" h="3743325">
                <a:moveTo>
                  <a:pt x="2395194" y="0"/>
                </a:moveTo>
                <a:lnTo>
                  <a:pt x="108000" y="0"/>
                </a:lnTo>
                <a:lnTo>
                  <a:pt x="65960" y="8486"/>
                </a:lnTo>
                <a:lnTo>
                  <a:pt x="31630" y="31630"/>
                </a:lnTo>
                <a:lnTo>
                  <a:pt x="8486" y="65960"/>
                </a:lnTo>
                <a:lnTo>
                  <a:pt x="0" y="108000"/>
                </a:lnTo>
                <a:lnTo>
                  <a:pt x="0" y="3634841"/>
                </a:lnTo>
                <a:lnTo>
                  <a:pt x="8486" y="3676877"/>
                </a:lnTo>
                <a:lnTo>
                  <a:pt x="31630" y="3711206"/>
                </a:lnTo>
                <a:lnTo>
                  <a:pt x="65960" y="3734354"/>
                </a:lnTo>
                <a:lnTo>
                  <a:pt x="108000" y="3742842"/>
                </a:lnTo>
                <a:lnTo>
                  <a:pt x="2395194" y="3742842"/>
                </a:lnTo>
                <a:lnTo>
                  <a:pt x="2437235" y="3734354"/>
                </a:lnTo>
                <a:lnTo>
                  <a:pt x="2471564" y="3711206"/>
                </a:lnTo>
                <a:lnTo>
                  <a:pt x="2494708" y="3676877"/>
                </a:lnTo>
                <a:lnTo>
                  <a:pt x="2503195" y="3634841"/>
                </a:lnTo>
                <a:lnTo>
                  <a:pt x="2503195" y="108000"/>
                </a:lnTo>
                <a:lnTo>
                  <a:pt x="2494708" y="65960"/>
                </a:lnTo>
                <a:lnTo>
                  <a:pt x="2471564" y="31630"/>
                </a:lnTo>
                <a:lnTo>
                  <a:pt x="2437235" y="8486"/>
                </a:lnTo>
                <a:lnTo>
                  <a:pt x="2395194" y="0"/>
                </a:lnTo>
                <a:close/>
              </a:path>
            </a:pathLst>
          </a:custGeom>
          <a:solidFill>
            <a:srgbClr val="3B356D"/>
          </a:solidFill>
        </p:spPr>
        <p:txBody>
          <a:bodyPr wrap="square" lIns="0" tIns="0" rIns="0" bIns="0" rtlCol="0"/>
          <a:lstStyle/>
          <a:p>
            <a:endParaRPr/>
          </a:p>
        </p:txBody>
      </p:sp>
      <p:sp>
        <p:nvSpPr>
          <p:cNvPr id="16" name="object 7">
            <a:extLst>
              <a:ext uri="{FF2B5EF4-FFF2-40B4-BE49-F238E27FC236}">
                <a16:creationId xmlns:a16="http://schemas.microsoft.com/office/drawing/2014/main" id="{E30781BD-4092-EBED-4B81-AAFBBADEC376}"/>
              </a:ext>
            </a:extLst>
          </p:cNvPr>
          <p:cNvSpPr txBox="1">
            <a:spLocks noGrp="1"/>
          </p:cNvSpPr>
          <p:nvPr>
            <p:ph type="title"/>
          </p:nvPr>
        </p:nvSpPr>
        <p:spPr>
          <a:xfrm>
            <a:off x="444500" y="445579"/>
            <a:ext cx="1863089" cy="284480"/>
          </a:xfrm>
          <a:prstGeom prst="rect">
            <a:avLst/>
          </a:prstGeom>
        </p:spPr>
        <p:txBody>
          <a:bodyPr vert="horz" wrap="square" lIns="0" tIns="12700" rIns="0" bIns="0" rtlCol="0">
            <a:spAutoFit/>
          </a:bodyPr>
          <a:lstStyle/>
          <a:p>
            <a:pPr marL="12700">
              <a:lnSpc>
                <a:spcPct val="100000"/>
              </a:lnSpc>
              <a:spcBef>
                <a:spcPts val="100"/>
              </a:spcBef>
            </a:pPr>
            <a:r>
              <a:rPr sz="1700" spc="-20" dirty="0">
                <a:solidFill>
                  <a:srgbClr val="0EB0B3"/>
                </a:solidFill>
                <a:latin typeface="Muli" pitchFamily="2" charset="77"/>
              </a:rPr>
              <a:t>Definition</a:t>
            </a:r>
            <a:r>
              <a:rPr sz="1700" spc="-65" dirty="0">
                <a:solidFill>
                  <a:srgbClr val="0EB0B3"/>
                </a:solidFill>
                <a:latin typeface="Muli" pitchFamily="2" charset="77"/>
              </a:rPr>
              <a:t> </a:t>
            </a:r>
            <a:r>
              <a:rPr sz="1700" dirty="0">
                <a:solidFill>
                  <a:srgbClr val="0EB0B3"/>
                </a:solidFill>
                <a:latin typeface="Muli" pitchFamily="2" charset="77"/>
              </a:rPr>
              <a:t>of</a:t>
            </a:r>
            <a:r>
              <a:rPr sz="1700" spc="-60" dirty="0">
                <a:solidFill>
                  <a:srgbClr val="0EB0B3"/>
                </a:solidFill>
                <a:latin typeface="Muli" pitchFamily="2" charset="77"/>
              </a:rPr>
              <a:t> </a:t>
            </a:r>
            <a:r>
              <a:rPr sz="1700" spc="-10" dirty="0">
                <a:solidFill>
                  <a:srgbClr val="0EB0B3"/>
                </a:solidFill>
                <a:latin typeface="Muli" pitchFamily="2" charset="77"/>
              </a:rPr>
              <a:t>Terms</a:t>
            </a:r>
            <a:endParaRPr sz="1700" dirty="0">
              <a:latin typeface="Muli" pitchFamily="2" charset="77"/>
            </a:endParaRPr>
          </a:p>
        </p:txBody>
      </p:sp>
      <p:sp>
        <p:nvSpPr>
          <p:cNvPr id="17" name="object 8">
            <a:extLst>
              <a:ext uri="{FF2B5EF4-FFF2-40B4-BE49-F238E27FC236}">
                <a16:creationId xmlns:a16="http://schemas.microsoft.com/office/drawing/2014/main" id="{B04145BD-DA62-5A52-AA48-7A83FE0F9CC2}"/>
              </a:ext>
            </a:extLst>
          </p:cNvPr>
          <p:cNvSpPr txBox="1"/>
          <p:nvPr/>
        </p:nvSpPr>
        <p:spPr>
          <a:xfrm>
            <a:off x="592099" y="936351"/>
            <a:ext cx="2260600" cy="2060821"/>
          </a:xfrm>
          <a:prstGeom prst="rect">
            <a:avLst/>
          </a:prstGeom>
        </p:spPr>
        <p:txBody>
          <a:bodyPr vert="horz" wrap="square" lIns="0" tIns="12700" rIns="0" bIns="0" rtlCol="0">
            <a:spAutoFit/>
          </a:bodyPr>
          <a:lstStyle/>
          <a:p>
            <a:pPr marL="12700" marR="364490">
              <a:lnSpc>
                <a:spcPct val="120000"/>
              </a:lnSpc>
              <a:spcBef>
                <a:spcPts val="100"/>
              </a:spcBef>
            </a:pPr>
            <a:r>
              <a:rPr sz="1050" b="1" dirty="0">
                <a:solidFill>
                  <a:srgbClr val="0EB0B3"/>
                </a:solidFill>
                <a:latin typeface="Open Sans" panose="020B0606030504020204" pitchFamily="34" charset="0"/>
                <a:ea typeface="Open Sans" panose="020B0606030504020204" pitchFamily="34" charset="0"/>
                <a:cs typeface="Open Sans" panose="020B0606030504020204" pitchFamily="34" charset="0"/>
              </a:rPr>
              <a:t>The Median Gender Pay Gap </a:t>
            </a:r>
            <a:r>
              <a:rPr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Is the difference between the</a:t>
            </a:r>
          </a:p>
          <a:p>
            <a:pPr marL="12700" marR="5080">
              <a:lnSpc>
                <a:spcPts val="1300"/>
              </a:lnSpc>
              <a:spcBef>
                <a:spcPts val="40"/>
              </a:spcBef>
            </a:pPr>
            <a:r>
              <a:rPr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hourly earnings of male and female employees. It is calculated by finding the middle point between the lowest-paid and highest-paid male and the lowest-paid and highest-paid female and finding the difference between the two figures. The median is expressed</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as a percentage of the median male team member’s earnings.</a:t>
            </a:r>
          </a:p>
        </p:txBody>
      </p:sp>
      <p:sp>
        <p:nvSpPr>
          <p:cNvPr id="18" name="object 10">
            <a:extLst>
              <a:ext uri="{FF2B5EF4-FFF2-40B4-BE49-F238E27FC236}">
                <a16:creationId xmlns:a16="http://schemas.microsoft.com/office/drawing/2014/main" id="{BCDB3F22-AA63-0BF8-0C40-A04DDAD127A5}"/>
              </a:ext>
            </a:extLst>
          </p:cNvPr>
          <p:cNvSpPr txBox="1"/>
          <p:nvPr/>
        </p:nvSpPr>
        <p:spPr>
          <a:xfrm>
            <a:off x="3455300" y="936351"/>
            <a:ext cx="2282825" cy="2227533"/>
          </a:xfrm>
          <a:prstGeom prst="rect">
            <a:avLst/>
          </a:prstGeom>
        </p:spPr>
        <p:txBody>
          <a:bodyPr vert="horz" wrap="square" lIns="0" tIns="12700" rIns="0" bIns="0" rtlCol="0">
            <a:spAutoFit/>
          </a:bodyPr>
          <a:lstStyle/>
          <a:p>
            <a:pPr marL="12700" marR="425450">
              <a:lnSpc>
                <a:spcPct val="120000"/>
              </a:lnSpc>
              <a:spcBef>
                <a:spcPts val="100"/>
              </a:spcBef>
            </a:pPr>
            <a:r>
              <a:rPr sz="1050" b="1" dirty="0">
                <a:solidFill>
                  <a:srgbClr val="0EB0B3"/>
                </a:solidFill>
                <a:latin typeface="Open Sans" panose="020B0606030504020204" pitchFamily="34" charset="0"/>
                <a:ea typeface="Open Sans" panose="020B0606030504020204" pitchFamily="34" charset="0"/>
                <a:cs typeface="Open Sans" panose="020B0606030504020204" pitchFamily="34" charset="0"/>
              </a:rPr>
              <a:t>The Mean Gender Pay Gap </a:t>
            </a:r>
            <a:r>
              <a:rPr sz="1050" dirty="0">
                <a:solidFill>
                  <a:srgbClr val="FFFFFF"/>
                </a:solidFill>
                <a:latin typeface="Open Sans" panose="020B0606030504020204" pitchFamily="34" charset="0"/>
                <a:ea typeface="Open Sans" panose="020B0606030504020204" pitchFamily="34" charset="0"/>
                <a:cs typeface="Open Sans" panose="020B0606030504020204" pitchFamily="34" charset="0"/>
              </a:rPr>
              <a:t>Is the difference between the</a:t>
            </a:r>
            <a:endParaRPr sz="1050" dirty="0">
              <a:latin typeface="Open Sans" panose="020B0606030504020204" pitchFamily="34" charset="0"/>
              <a:ea typeface="Open Sans" panose="020B0606030504020204" pitchFamily="34" charset="0"/>
              <a:cs typeface="Open Sans" panose="020B0606030504020204" pitchFamily="34" charset="0"/>
            </a:endParaRPr>
          </a:p>
          <a:p>
            <a:pPr marL="12700" marR="100330">
              <a:lnSpc>
                <a:spcPts val="1300"/>
              </a:lnSpc>
              <a:spcBef>
                <a:spcPts val="40"/>
              </a:spcBef>
            </a:pPr>
            <a:r>
              <a:rPr sz="1050" dirty="0">
                <a:solidFill>
                  <a:srgbClr val="FFFFFF"/>
                </a:solidFill>
                <a:latin typeface="Open Sans" panose="020B0606030504020204" pitchFamily="34" charset="0"/>
                <a:ea typeface="Open Sans" panose="020B0606030504020204" pitchFamily="34" charset="0"/>
                <a:cs typeface="Open Sans" panose="020B0606030504020204" pitchFamily="34" charset="0"/>
              </a:rPr>
              <a:t>average hourly earnings of female employees and male employees. It is calculated by adding up the hourly earnings of all females in the organization and dividing by the number of females and doing the same calculation for male</a:t>
            </a:r>
            <a:endParaRPr sz="1050" dirty="0">
              <a:latin typeface="Open Sans" panose="020B0606030504020204" pitchFamily="34" charset="0"/>
              <a:ea typeface="Open Sans" panose="020B0606030504020204" pitchFamily="34" charset="0"/>
              <a:cs typeface="Open Sans" panose="020B0606030504020204" pitchFamily="34" charset="0"/>
            </a:endParaRPr>
          </a:p>
          <a:p>
            <a:pPr marL="12700" marR="5080">
              <a:lnSpc>
                <a:spcPts val="1300"/>
              </a:lnSpc>
            </a:pPr>
            <a:r>
              <a:rPr sz="1050" dirty="0">
                <a:solidFill>
                  <a:srgbClr val="FFFFFF"/>
                </a:solidFill>
                <a:latin typeface="Open Sans" panose="020B0606030504020204" pitchFamily="34" charset="0"/>
                <a:ea typeface="Open Sans" panose="020B0606030504020204" pitchFamily="34" charset="0"/>
                <a:cs typeface="Open Sans" panose="020B0606030504020204" pitchFamily="34" charset="0"/>
              </a:rPr>
              <a:t>employees. The difference between the two is then expressed as a percentage of the average earnings for male team members.</a:t>
            </a:r>
            <a:endParaRPr sz="1050" dirty="0">
              <a:latin typeface="Open Sans" panose="020B0606030504020204" pitchFamily="34" charset="0"/>
              <a:ea typeface="Open Sans" panose="020B0606030504020204" pitchFamily="34" charset="0"/>
              <a:cs typeface="Open Sans" panose="020B0606030504020204" pitchFamily="34" charset="0"/>
            </a:endParaRPr>
          </a:p>
        </p:txBody>
      </p:sp>
      <p:sp>
        <p:nvSpPr>
          <p:cNvPr id="19" name="object 12">
            <a:extLst>
              <a:ext uri="{FF2B5EF4-FFF2-40B4-BE49-F238E27FC236}">
                <a16:creationId xmlns:a16="http://schemas.microsoft.com/office/drawing/2014/main" id="{5EF28933-2E42-4054-003E-760681623F94}"/>
              </a:ext>
            </a:extLst>
          </p:cNvPr>
          <p:cNvSpPr txBox="1"/>
          <p:nvPr/>
        </p:nvSpPr>
        <p:spPr>
          <a:xfrm>
            <a:off x="6318500" y="936351"/>
            <a:ext cx="2367538" cy="3317703"/>
          </a:xfrm>
          <a:prstGeom prst="rect">
            <a:avLst/>
          </a:prstGeom>
        </p:spPr>
        <p:txBody>
          <a:bodyPr vert="horz" wrap="square" lIns="0" tIns="46355" rIns="0" bIns="0" rtlCol="0">
            <a:spAutoFit/>
          </a:bodyPr>
          <a:lstStyle/>
          <a:p>
            <a:pPr marL="12700">
              <a:lnSpc>
                <a:spcPct val="100000"/>
              </a:lnSpc>
              <a:spcBef>
                <a:spcPts val="365"/>
              </a:spcBef>
            </a:pPr>
            <a:r>
              <a:rPr sz="1050" b="1" dirty="0">
                <a:solidFill>
                  <a:srgbClr val="0DB0B3"/>
                </a:solidFill>
                <a:latin typeface="Open Sans" panose="020B0606030504020204" pitchFamily="34" charset="0"/>
                <a:ea typeface="Open Sans" panose="020B0606030504020204" pitchFamily="34" charset="0"/>
                <a:cs typeface="Open Sans" panose="020B0606030504020204" pitchFamily="34" charset="0"/>
              </a:rPr>
              <a:t>Hourly Earnings</a:t>
            </a:r>
          </a:p>
          <a:p>
            <a:pPr marL="12700" marR="5080">
              <a:lnSpc>
                <a:spcPts val="1300"/>
              </a:lnSpc>
              <a:spcBef>
                <a:spcPts val="320"/>
              </a:spcBef>
            </a:pPr>
            <a:r>
              <a:rPr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Includes</a:t>
            </a:r>
            <a:r>
              <a:rPr sz="1050" spc="-5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base</a:t>
            </a:r>
            <a:r>
              <a:rPr sz="1050" spc="-5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1050" spc="-20" dirty="0">
                <a:solidFill>
                  <a:schemeClr val="bg1"/>
                </a:solidFill>
                <a:latin typeface="Open Sans" panose="020B0606030504020204" pitchFamily="34" charset="0"/>
                <a:ea typeface="Open Sans" panose="020B0606030504020204" pitchFamily="34" charset="0"/>
                <a:cs typeface="Open Sans" panose="020B0606030504020204" pitchFamily="34" charset="0"/>
              </a:rPr>
              <a:t>pay,</a:t>
            </a:r>
            <a:r>
              <a:rPr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allowances, </a:t>
            </a:r>
            <a:r>
              <a:rPr sz="1050" spc="-30" dirty="0">
                <a:solidFill>
                  <a:schemeClr val="bg1"/>
                </a:solidFill>
                <a:latin typeface="Open Sans" panose="020B0606030504020204" pitchFamily="34" charset="0"/>
                <a:ea typeface="Open Sans" panose="020B0606030504020204" pitchFamily="34" charset="0"/>
                <a:cs typeface="Open Sans" panose="020B0606030504020204" pitchFamily="34" charset="0"/>
              </a:rPr>
              <a:t>shares,</a:t>
            </a:r>
            <a:r>
              <a:rPr sz="1050" spc="-2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1050" spc="-30" dirty="0">
                <a:solidFill>
                  <a:schemeClr val="bg1"/>
                </a:solidFill>
                <a:latin typeface="Open Sans" panose="020B0606030504020204" pitchFamily="34" charset="0"/>
                <a:ea typeface="Open Sans" panose="020B0606030504020204" pitchFamily="34" charset="0"/>
                <a:cs typeface="Open Sans" panose="020B0606030504020204" pitchFamily="34" charset="0"/>
              </a:rPr>
              <a:t>commission,</a:t>
            </a:r>
            <a:r>
              <a:rPr sz="105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1050" spc="-20" dirty="0">
                <a:solidFill>
                  <a:schemeClr val="bg1"/>
                </a:solidFill>
                <a:latin typeface="Open Sans" panose="020B0606030504020204" pitchFamily="34" charset="0"/>
                <a:ea typeface="Open Sans" panose="020B0606030504020204" pitchFamily="34" charset="0"/>
                <a:cs typeface="Open Sans" panose="020B0606030504020204" pitchFamily="34" charset="0"/>
              </a:rPr>
              <a:t>and</a:t>
            </a:r>
            <a:r>
              <a:rPr sz="105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1050" spc="-25" dirty="0">
                <a:solidFill>
                  <a:schemeClr val="bg1"/>
                </a:solidFill>
                <a:latin typeface="Open Sans" panose="020B0606030504020204" pitchFamily="34" charset="0"/>
                <a:ea typeface="Open Sans" panose="020B0606030504020204" pitchFamily="34" charset="0"/>
                <a:cs typeface="Open Sans" panose="020B0606030504020204" pitchFamily="34" charset="0"/>
              </a:rPr>
              <a:t>bonus</a:t>
            </a:r>
            <a:r>
              <a:rPr sz="1050" spc="-1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1050" spc="-20" dirty="0">
                <a:solidFill>
                  <a:schemeClr val="bg1"/>
                </a:solidFill>
                <a:latin typeface="Open Sans" panose="020B0606030504020204" pitchFamily="34" charset="0"/>
                <a:ea typeface="Open Sans" panose="020B0606030504020204" pitchFamily="34" charset="0"/>
                <a:cs typeface="Open Sans" panose="020B0606030504020204" pitchFamily="34" charset="0"/>
              </a:rPr>
              <a:t>pay</a:t>
            </a:r>
            <a:r>
              <a:rPr lang="en-IE" sz="1050" spc="-2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marL="12700" marR="97790">
              <a:lnSpc>
                <a:spcPts val="1300"/>
              </a:lnSpc>
              <a:spcBef>
                <a:spcPts val="160"/>
              </a:spcBef>
            </a:pP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It</a:t>
            </a:r>
            <a:r>
              <a:rPr lang="en-IE" sz="1050" spc="-4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is</a:t>
            </a:r>
            <a:r>
              <a:rPr lang="en-IE" sz="1050" spc="-3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important</a:t>
            </a:r>
            <a:r>
              <a:rPr lang="en-IE" sz="1050" spc="-3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to</a:t>
            </a:r>
            <a:r>
              <a:rPr lang="en-IE" sz="1050" spc="-4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note</a:t>
            </a:r>
            <a:r>
              <a:rPr lang="en-IE" sz="1050" spc="-3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that</a:t>
            </a:r>
            <a:r>
              <a:rPr lang="en-IE" sz="1050" spc="-3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a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gender</a:t>
            </a:r>
            <a:r>
              <a:rPr lang="en-IE" sz="1050" spc="-5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pay</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gap</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does</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not</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indicate unequal</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pay</a:t>
            </a:r>
            <a:r>
              <a:rPr lang="en-IE" sz="1050" spc="-3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between</a:t>
            </a:r>
            <a:r>
              <a:rPr lang="en-IE" sz="1050" spc="-3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males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and</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females.</a:t>
            </a:r>
          </a:p>
          <a:p>
            <a:pPr marL="12700" marR="97790">
              <a:lnSpc>
                <a:spcPts val="1300"/>
              </a:lnSpc>
              <a:spcBef>
                <a:spcPts val="160"/>
              </a:spcBef>
            </a:pPr>
            <a:endPar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12700" marR="97790">
              <a:lnSpc>
                <a:spcPts val="1300"/>
              </a:lnSpc>
              <a:spcBef>
                <a:spcPts val="160"/>
              </a:spcBef>
            </a:pP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The</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gender</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25" dirty="0">
                <a:solidFill>
                  <a:schemeClr val="bg1"/>
                </a:solidFill>
                <a:latin typeface="Open Sans" panose="020B0606030504020204" pitchFamily="34" charset="0"/>
                <a:ea typeface="Open Sans" panose="020B0606030504020204" pitchFamily="34" charset="0"/>
                <a:cs typeface="Open Sans" panose="020B0606030504020204" pitchFamily="34" charset="0"/>
              </a:rPr>
              <a:t>pay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gap,</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20" dirty="0">
                <a:solidFill>
                  <a:schemeClr val="bg1"/>
                </a:solidFill>
                <a:latin typeface="Open Sans" panose="020B0606030504020204" pitchFamily="34" charset="0"/>
                <a:ea typeface="Open Sans" panose="020B0606030504020204" pitchFamily="34" charset="0"/>
                <a:cs typeface="Open Sans" panose="020B0606030504020204" pitchFamily="34" charset="0"/>
              </a:rPr>
              <a:t>refers</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to</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pay</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across</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all</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roles, regardless</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of</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whether</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the</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roles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are</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similar</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or</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not.</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As</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a</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result, where</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women</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and</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men</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are</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20" dirty="0">
                <a:solidFill>
                  <a:schemeClr val="bg1"/>
                </a:solidFill>
                <a:latin typeface="Open Sans" panose="020B0606030504020204" pitchFamily="34" charset="0"/>
                <a:ea typeface="Open Sans" panose="020B0606030504020204" pitchFamily="34" charset="0"/>
                <a:cs typeface="Open Sans" panose="020B0606030504020204" pitchFamily="34" charset="0"/>
              </a:rPr>
              <a:t>paid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the</a:t>
            </a:r>
            <a:r>
              <a:rPr lang="en-IE" sz="1050" spc="-5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same</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amount</a:t>
            </a:r>
            <a:r>
              <a:rPr lang="en-IE" sz="1050" spc="-5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for</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the</a:t>
            </a:r>
            <a:r>
              <a:rPr lang="en-IE" sz="1050" spc="-5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20" dirty="0">
                <a:solidFill>
                  <a:schemeClr val="bg1"/>
                </a:solidFill>
                <a:latin typeface="Open Sans" panose="020B0606030504020204" pitchFamily="34" charset="0"/>
                <a:ea typeface="Open Sans" panose="020B0606030504020204" pitchFamily="34" charset="0"/>
                <a:cs typeface="Open Sans" panose="020B0606030504020204" pitchFamily="34" charset="0"/>
              </a:rPr>
              <a:t>same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work,</a:t>
            </a:r>
            <a:r>
              <a:rPr lang="en-IE" sz="1050" spc="-4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there</a:t>
            </a:r>
            <a:r>
              <a:rPr lang="en-IE" sz="1050" spc="-4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may</a:t>
            </a:r>
            <a:r>
              <a:rPr lang="en-IE" sz="1050" spc="-3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still</a:t>
            </a:r>
            <a:r>
              <a:rPr lang="en-IE" sz="1050" spc="-4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be</a:t>
            </a:r>
            <a:r>
              <a:rPr lang="en-IE" sz="1050" spc="-3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a</a:t>
            </a:r>
            <a:r>
              <a:rPr lang="en-IE" sz="1050" spc="-4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gender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pay</a:t>
            </a:r>
            <a:r>
              <a:rPr lang="en-IE" sz="1050" spc="-5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gap.</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It</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usually</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indicates</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20" dirty="0">
                <a:solidFill>
                  <a:schemeClr val="bg1"/>
                </a:solidFill>
                <a:latin typeface="Open Sans" panose="020B0606030504020204" pitchFamily="34" charset="0"/>
                <a:ea typeface="Open Sans" panose="020B0606030504020204" pitchFamily="34" charset="0"/>
                <a:cs typeface="Open Sans" panose="020B0606030504020204" pitchFamily="34" charset="0"/>
              </a:rPr>
              <a:t>that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there</a:t>
            </a:r>
            <a:r>
              <a:rPr lang="en-IE" sz="1050" spc="-3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is</a:t>
            </a:r>
            <a:r>
              <a:rPr lang="en-IE" sz="1050" spc="-3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unequal</a:t>
            </a:r>
            <a:r>
              <a:rPr lang="en-IE" sz="1050" spc="-3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representation between</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men</a:t>
            </a:r>
            <a:r>
              <a:rPr lang="en-IE" sz="1050" spc="-4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and</a:t>
            </a:r>
            <a:r>
              <a:rPr lang="en-IE" sz="1050" spc="-4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women</a:t>
            </a:r>
            <a:r>
              <a:rPr lang="en-IE" sz="1050" spc="-4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within</a:t>
            </a:r>
            <a:endPar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12700" marR="5080">
              <a:lnSpc>
                <a:spcPts val="1300"/>
              </a:lnSpc>
            </a:pP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the</a:t>
            </a:r>
            <a:r>
              <a:rPr lang="en-IE" sz="1050" spc="-3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20" dirty="0">
                <a:solidFill>
                  <a:schemeClr val="bg1"/>
                </a:solidFill>
                <a:latin typeface="Open Sans" panose="020B0606030504020204" pitchFamily="34" charset="0"/>
                <a:ea typeface="Open Sans" panose="020B0606030504020204" pitchFamily="34" charset="0"/>
                <a:cs typeface="Open Sans" panose="020B0606030504020204" pitchFamily="34" charset="0"/>
              </a:rPr>
              <a:t>organization</a:t>
            </a:r>
            <a:r>
              <a:rPr lang="en-IE" sz="1050" spc="-2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as</a:t>
            </a:r>
            <a:r>
              <a:rPr lang="en-IE" sz="1050" spc="-2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it</a:t>
            </a:r>
            <a:r>
              <a:rPr lang="en-IE" sz="1050" spc="-3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considers</a:t>
            </a:r>
            <a:r>
              <a:rPr lang="en-IE" sz="1050" spc="-25" dirty="0">
                <a:solidFill>
                  <a:schemeClr val="bg1"/>
                </a:solidFill>
                <a:latin typeface="Open Sans" panose="020B0606030504020204" pitchFamily="34" charset="0"/>
                <a:ea typeface="Open Sans" panose="020B0606030504020204" pitchFamily="34" charset="0"/>
                <a:cs typeface="Open Sans" panose="020B0606030504020204" pitchFamily="34" charset="0"/>
              </a:rPr>
              <a:t> the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pay</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of</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all</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men</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and</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women</a:t>
            </a:r>
            <a:r>
              <a:rPr lang="en-IE" sz="1050" spc="-5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in</a:t>
            </a:r>
            <a:r>
              <a:rPr lang="en-IE" sz="1050" spc="-4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spc="-25" dirty="0">
                <a:solidFill>
                  <a:schemeClr val="bg1"/>
                </a:solidFill>
                <a:latin typeface="Open Sans" panose="020B0606030504020204" pitchFamily="34" charset="0"/>
                <a:ea typeface="Open Sans" panose="020B0606030504020204" pitchFamily="34" charset="0"/>
                <a:cs typeface="Open Sans" panose="020B0606030504020204" pitchFamily="34" charset="0"/>
              </a:rPr>
              <a:t>the </a:t>
            </a:r>
            <a:r>
              <a:rPr lang="en-IE" sz="1050" spc="-20" dirty="0">
                <a:solidFill>
                  <a:schemeClr val="bg1"/>
                </a:solidFill>
                <a:latin typeface="Open Sans" panose="020B0606030504020204" pitchFamily="34" charset="0"/>
                <a:ea typeface="Open Sans" panose="020B0606030504020204" pitchFamily="34" charset="0"/>
                <a:cs typeface="Open Sans" panose="020B0606030504020204" pitchFamily="34" charset="0"/>
              </a:rPr>
              <a:t>workforce</a:t>
            </a:r>
            <a:r>
              <a:rPr lang="en-IE" sz="1050" spc="-2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i="1"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regardless</a:t>
            </a:r>
            <a:r>
              <a:rPr lang="en-IE" sz="1050" i="1" spc="-2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i="1" dirty="0">
                <a:solidFill>
                  <a:schemeClr val="bg1"/>
                </a:solidFill>
                <a:latin typeface="Open Sans" panose="020B0606030504020204" pitchFamily="34" charset="0"/>
                <a:ea typeface="Open Sans" panose="020B0606030504020204" pitchFamily="34" charset="0"/>
                <a:cs typeface="Open Sans" panose="020B0606030504020204" pitchFamily="34" charset="0"/>
              </a:rPr>
              <a:t>of</a:t>
            </a:r>
            <a:r>
              <a:rPr lang="en-IE" sz="1050" i="1" spc="-25"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IE" sz="1050" i="1" spc="-10" dirty="0">
                <a:solidFill>
                  <a:schemeClr val="bg1"/>
                </a:solidFill>
                <a:latin typeface="Open Sans" panose="020B0606030504020204" pitchFamily="34" charset="0"/>
                <a:ea typeface="Open Sans" panose="020B0606030504020204" pitchFamily="34" charset="0"/>
                <a:cs typeface="Open Sans" panose="020B0606030504020204" pitchFamily="34" charset="0"/>
              </a:rPr>
              <a:t>their</a:t>
            </a:r>
            <a:r>
              <a:rPr lang="en-IE" sz="1050" i="1" spc="-20" dirty="0">
                <a:solidFill>
                  <a:schemeClr val="bg1"/>
                </a:solidFill>
                <a:latin typeface="Open Sans" panose="020B0606030504020204" pitchFamily="34" charset="0"/>
                <a:ea typeface="Open Sans" panose="020B0606030504020204" pitchFamily="34" charset="0"/>
                <a:cs typeface="Open Sans" panose="020B0606030504020204" pitchFamily="34" charset="0"/>
              </a:rPr>
              <a:t> job.</a:t>
            </a:r>
            <a:endParaRPr lang="en-IE" sz="1050"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8" descr="Picture 8">
            <a:extLst>
              <a:ext uri="{FF2B5EF4-FFF2-40B4-BE49-F238E27FC236}">
                <a16:creationId xmlns:a16="http://schemas.microsoft.com/office/drawing/2014/main" id="{3902AF38-245C-E7F6-C396-060011B5291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71172" y="4445393"/>
            <a:ext cx="1320007" cy="798005"/>
          </a:xfrm>
          <a:prstGeom prst="rect">
            <a:avLst/>
          </a:prstGeom>
          <a:ln w="12700">
            <a:miter lim="400000"/>
          </a:ln>
        </p:spPr>
      </p:pic>
      <p:sp>
        <p:nvSpPr>
          <p:cNvPr id="8" name="Footer Placeholder 10">
            <a:extLst>
              <a:ext uri="{FF2B5EF4-FFF2-40B4-BE49-F238E27FC236}">
                <a16:creationId xmlns:a16="http://schemas.microsoft.com/office/drawing/2014/main" id="{D9D6A641-8D26-812F-09A2-9AAD77894E83}"/>
              </a:ext>
            </a:extLst>
          </p:cNvPr>
          <p:cNvSpPr txBox="1">
            <a:spLocks/>
          </p:cNvSpPr>
          <p:nvPr/>
        </p:nvSpPr>
        <p:spPr>
          <a:xfrm>
            <a:off x="3028950" y="4844396"/>
            <a:ext cx="3086100" cy="299104"/>
          </a:xfrm>
          <a:prstGeom prst="rect">
            <a:avLst/>
          </a:prstGeom>
        </p:spPr>
        <p:txBody>
          <a:bodyPr vert="horz" wrap="square" lIns="91440" tIns="45720" rIns="91440" bIns="45720" rtlCol="0" anchor="ctr">
            <a:spAutoFit/>
          </a:bodyPr>
          <a:lstStyle>
            <a:lvl1pPr marL="0" algn="ctr">
              <a:defRPr sz="600" b="0" i="0">
                <a:solidFill>
                  <a:srgbClr val="91B9E0"/>
                </a:solidFill>
                <a:latin typeface="Open Sans" panose="020B0606030504020204" pitchFamily="34" charset="0"/>
                <a:ea typeface="Open Sans" panose="020B0606030504020204" pitchFamily="34" charset="0"/>
                <a:cs typeface="Open Sans" panose="020B0606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IE"/>
              <a:t>Copyright ©2025. All rights reserved.</a:t>
            </a:r>
          </a:p>
          <a:p>
            <a:endParaRPr lang="en-US"/>
          </a:p>
        </p:txBody>
      </p:sp>
      <p:sp>
        <p:nvSpPr>
          <p:cNvPr id="10" name="Slide Number">
            <a:extLst>
              <a:ext uri="{FF2B5EF4-FFF2-40B4-BE49-F238E27FC236}">
                <a16:creationId xmlns:a16="http://schemas.microsoft.com/office/drawing/2014/main" id="{AFFE3490-3D26-3721-2EDF-B6C348A86C81}"/>
              </a:ext>
            </a:extLst>
          </p:cNvPr>
          <p:cNvSpPr txBox="1">
            <a:spLocks/>
          </p:cNvSpPr>
          <p:nvPr/>
        </p:nvSpPr>
        <p:spPr>
          <a:xfrm>
            <a:off x="8647044" y="4837008"/>
            <a:ext cx="496956" cy="231141"/>
          </a:xfrm>
          <a:prstGeom prst="rect">
            <a:avLst/>
          </a:prstGeom>
        </p:spPr>
        <p:txBody>
          <a:bodyPr wrap="square" lIns="0" tIns="0" rIns="0" bIns="0">
            <a:spAutoFit/>
          </a:bodyPr>
          <a:lstStyle>
            <a:lvl1pPr marL="0" algn="ctr">
              <a:defRPr sz="600" b="0" i="0">
                <a:solidFill>
                  <a:srgbClr val="91B9E0"/>
                </a:solidFill>
                <a:latin typeface="Mulish Medium"/>
                <a:ea typeface="+mn-ea"/>
                <a:cs typeface="Mulish Medium"/>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fld id="{86CB4B4D-7CA3-9044-876B-883B54F8677D}" type="slidenum">
              <a:rPr lang="en-IE" smtClean="0"/>
              <a:pPr/>
              <a:t>4</a:t>
            </a:fld>
            <a:endParaRPr lang="en-I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927" y="-901"/>
            <a:ext cx="9144000" cy="5144401"/>
          </a:xfrm>
          <a:prstGeom prst="rect">
            <a:avLst/>
          </a:prstGeom>
        </p:spPr>
      </p:pic>
      <p:sp>
        <p:nvSpPr>
          <p:cNvPr id="3" name="object 3"/>
          <p:cNvSpPr/>
          <p:nvPr/>
        </p:nvSpPr>
        <p:spPr>
          <a:xfrm>
            <a:off x="291113" y="1254938"/>
            <a:ext cx="4172585" cy="3553907"/>
          </a:xfrm>
          <a:custGeom>
            <a:avLst/>
            <a:gdLst/>
            <a:ahLst/>
            <a:cxnLst/>
            <a:rect l="l" t="t" r="r" b="b"/>
            <a:pathLst>
              <a:path w="4172585" h="3305175">
                <a:moveTo>
                  <a:pt x="4064406" y="0"/>
                </a:moveTo>
                <a:lnTo>
                  <a:pt x="108000" y="0"/>
                </a:lnTo>
                <a:lnTo>
                  <a:pt x="65960" y="8486"/>
                </a:lnTo>
                <a:lnTo>
                  <a:pt x="31630" y="31630"/>
                </a:lnTo>
                <a:lnTo>
                  <a:pt x="8486" y="65960"/>
                </a:lnTo>
                <a:lnTo>
                  <a:pt x="0" y="108000"/>
                </a:lnTo>
                <a:lnTo>
                  <a:pt x="0" y="3197098"/>
                </a:lnTo>
                <a:lnTo>
                  <a:pt x="8486" y="3239133"/>
                </a:lnTo>
                <a:lnTo>
                  <a:pt x="31630" y="3273463"/>
                </a:lnTo>
                <a:lnTo>
                  <a:pt x="65960" y="3296610"/>
                </a:lnTo>
                <a:lnTo>
                  <a:pt x="108000" y="3305098"/>
                </a:lnTo>
                <a:lnTo>
                  <a:pt x="4064406" y="3305098"/>
                </a:lnTo>
                <a:lnTo>
                  <a:pt x="4106439" y="3296610"/>
                </a:lnTo>
                <a:lnTo>
                  <a:pt x="4140765" y="3273463"/>
                </a:lnTo>
                <a:lnTo>
                  <a:pt x="4163908" y="3239133"/>
                </a:lnTo>
                <a:lnTo>
                  <a:pt x="4172394" y="3197098"/>
                </a:lnTo>
                <a:lnTo>
                  <a:pt x="4172394" y="108000"/>
                </a:lnTo>
                <a:lnTo>
                  <a:pt x="4163908" y="65960"/>
                </a:lnTo>
                <a:lnTo>
                  <a:pt x="4140765" y="31630"/>
                </a:lnTo>
                <a:lnTo>
                  <a:pt x="4106439" y="8486"/>
                </a:lnTo>
                <a:lnTo>
                  <a:pt x="4064406" y="0"/>
                </a:lnTo>
                <a:close/>
              </a:path>
            </a:pathLst>
          </a:custGeom>
          <a:solidFill>
            <a:srgbClr val="3B356D"/>
          </a:solidFill>
        </p:spPr>
        <p:txBody>
          <a:bodyPr wrap="square" lIns="0" tIns="0" rIns="0" bIns="0" rtlCol="0"/>
          <a:lstStyle/>
          <a:p>
            <a:endParaRPr/>
          </a:p>
        </p:txBody>
      </p:sp>
      <p:sp>
        <p:nvSpPr>
          <p:cNvPr id="10" name="object 10"/>
          <p:cNvSpPr/>
          <p:nvPr/>
        </p:nvSpPr>
        <p:spPr>
          <a:xfrm>
            <a:off x="4661998" y="1282605"/>
            <a:ext cx="4172585" cy="3526240"/>
          </a:xfrm>
          <a:custGeom>
            <a:avLst/>
            <a:gdLst/>
            <a:ahLst/>
            <a:cxnLst/>
            <a:rect l="l" t="t" r="r" b="b"/>
            <a:pathLst>
              <a:path w="4172584" h="3305175">
                <a:moveTo>
                  <a:pt x="4064406" y="0"/>
                </a:moveTo>
                <a:lnTo>
                  <a:pt x="108000" y="0"/>
                </a:lnTo>
                <a:lnTo>
                  <a:pt x="65960" y="8486"/>
                </a:lnTo>
                <a:lnTo>
                  <a:pt x="31630" y="31630"/>
                </a:lnTo>
                <a:lnTo>
                  <a:pt x="8486" y="65960"/>
                </a:lnTo>
                <a:lnTo>
                  <a:pt x="0" y="108000"/>
                </a:lnTo>
                <a:lnTo>
                  <a:pt x="0" y="3197098"/>
                </a:lnTo>
                <a:lnTo>
                  <a:pt x="8486" y="3239133"/>
                </a:lnTo>
                <a:lnTo>
                  <a:pt x="31630" y="3273463"/>
                </a:lnTo>
                <a:lnTo>
                  <a:pt x="65960" y="3296610"/>
                </a:lnTo>
                <a:lnTo>
                  <a:pt x="108000" y="3305098"/>
                </a:lnTo>
                <a:lnTo>
                  <a:pt x="4064406" y="3305098"/>
                </a:lnTo>
                <a:lnTo>
                  <a:pt x="4106439" y="3296610"/>
                </a:lnTo>
                <a:lnTo>
                  <a:pt x="4140765" y="3273463"/>
                </a:lnTo>
                <a:lnTo>
                  <a:pt x="4163908" y="3239133"/>
                </a:lnTo>
                <a:lnTo>
                  <a:pt x="4172394" y="3197098"/>
                </a:lnTo>
                <a:lnTo>
                  <a:pt x="4172394" y="108000"/>
                </a:lnTo>
                <a:lnTo>
                  <a:pt x="4163908" y="65960"/>
                </a:lnTo>
                <a:lnTo>
                  <a:pt x="4140765" y="31630"/>
                </a:lnTo>
                <a:lnTo>
                  <a:pt x="4106439" y="8486"/>
                </a:lnTo>
                <a:lnTo>
                  <a:pt x="4064406" y="0"/>
                </a:lnTo>
                <a:close/>
              </a:path>
            </a:pathLst>
          </a:custGeom>
          <a:solidFill>
            <a:srgbClr val="3B356D"/>
          </a:solidFill>
        </p:spPr>
        <p:txBody>
          <a:bodyPr wrap="square" lIns="0" tIns="0" rIns="0" bIns="0" rtlCol="0"/>
          <a:lstStyle/>
          <a:p>
            <a:endParaRPr/>
          </a:p>
        </p:txBody>
      </p:sp>
      <p:sp>
        <p:nvSpPr>
          <p:cNvPr id="19" name="object 7">
            <a:extLst>
              <a:ext uri="{FF2B5EF4-FFF2-40B4-BE49-F238E27FC236}">
                <a16:creationId xmlns:a16="http://schemas.microsoft.com/office/drawing/2014/main" id="{5D9879CA-70EA-C5BD-CC11-1E4B75976828}"/>
              </a:ext>
            </a:extLst>
          </p:cNvPr>
          <p:cNvSpPr txBox="1">
            <a:spLocks noGrp="1"/>
          </p:cNvSpPr>
          <p:nvPr>
            <p:ph type="title"/>
          </p:nvPr>
        </p:nvSpPr>
        <p:spPr>
          <a:xfrm>
            <a:off x="444500" y="445579"/>
            <a:ext cx="4869180" cy="382156"/>
          </a:xfrm>
          <a:prstGeom prst="rect">
            <a:avLst/>
          </a:prstGeom>
        </p:spPr>
        <p:txBody>
          <a:bodyPr vert="horz" wrap="square" lIns="0" tIns="12700" rIns="0" bIns="0" rtlCol="0">
            <a:spAutoFit/>
          </a:bodyPr>
          <a:lstStyle/>
          <a:p>
            <a:pPr marL="12700">
              <a:lnSpc>
                <a:spcPct val="100000"/>
              </a:lnSpc>
              <a:spcBef>
                <a:spcPts val="100"/>
              </a:spcBef>
            </a:pPr>
            <a:r>
              <a:rPr dirty="0">
                <a:solidFill>
                  <a:schemeClr val="bg1"/>
                </a:solidFill>
                <a:latin typeface="Muli" pitchFamily="2" charset="77"/>
              </a:rPr>
              <a:t>Our</a:t>
            </a:r>
            <a:r>
              <a:rPr spc="-110" dirty="0">
                <a:solidFill>
                  <a:schemeClr val="bg1"/>
                </a:solidFill>
                <a:latin typeface="Muli" pitchFamily="2" charset="77"/>
              </a:rPr>
              <a:t> </a:t>
            </a:r>
            <a:r>
              <a:rPr spc="-10" dirty="0">
                <a:solidFill>
                  <a:schemeClr val="bg1"/>
                </a:solidFill>
                <a:latin typeface="Muli" pitchFamily="2" charset="77"/>
              </a:rPr>
              <a:t>Results</a:t>
            </a:r>
            <a:r>
              <a:rPr spc="-105" dirty="0">
                <a:solidFill>
                  <a:schemeClr val="bg1"/>
                </a:solidFill>
                <a:latin typeface="Muli" pitchFamily="2" charset="77"/>
              </a:rPr>
              <a:t> </a:t>
            </a:r>
            <a:r>
              <a:rPr dirty="0">
                <a:solidFill>
                  <a:schemeClr val="bg1"/>
                </a:solidFill>
                <a:latin typeface="Muli" pitchFamily="2" charset="77"/>
              </a:rPr>
              <a:t>and</a:t>
            </a:r>
            <a:r>
              <a:rPr spc="-105" dirty="0">
                <a:solidFill>
                  <a:schemeClr val="bg1"/>
                </a:solidFill>
                <a:latin typeface="Muli" pitchFamily="2" charset="77"/>
              </a:rPr>
              <a:t> </a:t>
            </a:r>
            <a:r>
              <a:rPr spc="-20" dirty="0">
                <a:solidFill>
                  <a:schemeClr val="bg1"/>
                </a:solidFill>
                <a:latin typeface="Muli" pitchFamily="2" charset="77"/>
              </a:rPr>
              <a:t>Commitments</a:t>
            </a:r>
          </a:p>
        </p:txBody>
      </p:sp>
      <p:sp>
        <p:nvSpPr>
          <p:cNvPr id="20" name="object 8">
            <a:extLst>
              <a:ext uri="{FF2B5EF4-FFF2-40B4-BE49-F238E27FC236}">
                <a16:creationId xmlns:a16="http://schemas.microsoft.com/office/drawing/2014/main" id="{F0031772-DB8F-431F-BB3F-859E04E3ADEE}"/>
              </a:ext>
            </a:extLst>
          </p:cNvPr>
          <p:cNvSpPr txBox="1">
            <a:spLocks noGrp="1"/>
          </p:cNvSpPr>
          <p:nvPr>
            <p:ph sz="half" idx="2"/>
          </p:nvPr>
        </p:nvSpPr>
        <p:spPr>
          <a:xfrm>
            <a:off x="444500" y="1337340"/>
            <a:ext cx="3768090" cy="3474413"/>
          </a:xfrm>
          <a:prstGeom prst="rect">
            <a:avLst/>
          </a:prstGeom>
        </p:spPr>
        <p:txBody>
          <a:bodyPr vert="horz" wrap="square" lIns="0" tIns="20320" rIns="0" bIns="0" rtlCol="0">
            <a:spAutoFit/>
          </a:bodyPr>
          <a:lstStyle/>
          <a:p>
            <a:pPr marL="151130" marR="29845" indent="-139065">
              <a:lnSpc>
                <a:spcPts val="1300"/>
              </a:lnSpc>
              <a:spcBef>
                <a:spcPts val="160"/>
              </a:spcBef>
              <a:buClr>
                <a:srgbClr val="0EB0B3"/>
              </a:buClr>
              <a:buSzPct val="95454"/>
              <a:buChar char="•"/>
              <a:tabLst>
                <a:tab pos="151130" algn="l"/>
              </a:tabLst>
            </a:pPr>
            <a:r>
              <a:rPr sz="1000" dirty="0">
                <a:latin typeface="Open Sans" panose="020B0606030504020204" pitchFamily="34" charset="0"/>
                <a:ea typeface="Open Sans" panose="020B0606030504020204" pitchFamily="34" charset="0"/>
                <a:cs typeface="Open Sans" panose="020B0606030504020204" pitchFamily="34" charset="0"/>
              </a:rPr>
              <a:t>At</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the</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snapshot</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date</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of</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June</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01,</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202</a:t>
            </a:r>
            <a:r>
              <a:rPr lang="en-US" sz="1000" dirty="0">
                <a:latin typeface="Open Sans" panose="020B0606030504020204" pitchFamily="34" charset="0"/>
                <a:ea typeface="Open Sans" panose="020B0606030504020204" pitchFamily="34" charset="0"/>
                <a:cs typeface="Open Sans" panose="020B0606030504020204" pitchFamily="34" charset="0"/>
              </a:rPr>
              <a:t>6</a:t>
            </a:r>
            <a:r>
              <a:rPr sz="1000" dirty="0">
                <a:latin typeface="Open Sans" panose="020B0606030504020204" pitchFamily="34" charset="0"/>
                <a:ea typeface="Open Sans" panose="020B0606030504020204" pitchFamily="34" charset="0"/>
                <a:cs typeface="Open Sans" panose="020B0606030504020204" pitchFamily="34" charset="0"/>
              </a:rPr>
              <a:t>,</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Kneat’s </a:t>
            </a:r>
            <a:r>
              <a:rPr sz="1000" spc="-20" dirty="0">
                <a:latin typeface="Open Sans" panose="020B0606030504020204" pitchFamily="34" charset="0"/>
                <a:ea typeface="Open Sans" panose="020B0606030504020204" pitchFamily="34" charset="0"/>
                <a:cs typeface="Open Sans" panose="020B0606030504020204" pitchFamily="34" charset="0"/>
              </a:rPr>
              <a:t>workforce</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was</a:t>
            </a:r>
            <a:r>
              <a:rPr sz="1000" spc="-4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comprised</a:t>
            </a:r>
            <a:r>
              <a:rPr sz="1000" spc="-4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of</a:t>
            </a:r>
            <a:r>
              <a:rPr sz="1000" spc="-4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6</a:t>
            </a:r>
            <a:r>
              <a:rPr lang="en-US" sz="1000" dirty="0">
                <a:latin typeface="Open Sans" panose="020B0606030504020204" pitchFamily="34" charset="0"/>
                <a:ea typeface="Open Sans" panose="020B0606030504020204" pitchFamily="34" charset="0"/>
                <a:cs typeface="Open Sans" panose="020B0606030504020204" pitchFamily="34" charset="0"/>
              </a:rPr>
              <a:t>7</a:t>
            </a:r>
            <a:r>
              <a:rPr sz="1000" dirty="0">
                <a:latin typeface="Open Sans" panose="020B0606030504020204" pitchFamily="34" charset="0"/>
                <a:ea typeface="Open Sans" panose="020B0606030504020204" pitchFamily="34" charset="0"/>
                <a:cs typeface="Open Sans" panose="020B0606030504020204" pitchFamily="34" charset="0"/>
              </a:rPr>
              <a:t>%</a:t>
            </a:r>
            <a:r>
              <a:rPr sz="1000" spc="-4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Male</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and</a:t>
            </a:r>
            <a:r>
              <a:rPr sz="1000" spc="-4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3</a:t>
            </a:r>
            <a:r>
              <a:rPr lang="en-US" sz="1000" dirty="0">
                <a:latin typeface="Open Sans" panose="020B0606030504020204" pitchFamily="34" charset="0"/>
                <a:ea typeface="Open Sans" panose="020B0606030504020204" pitchFamily="34" charset="0"/>
                <a:cs typeface="Open Sans" panose="020B0606030504020204" pitchFamily="34" charset="0"/>
              </a:rPr>
              <a:t>3</a:t>
            </a:r>
            <a:r>
              <a:rPr sz="1000" dirty="0">
                <a:latin typeface="Open Sans" panose="020B0606030504020204" pitchFamily="34" charset="0"/>
                <a:ea typeface="Open Sans" panose="020B0606030504020204" pitchFamily="34" charset="0"/>
                <a:cs typeface="Open Sans" panose="020B0606030504020204" pitchFamily="34" charset="0"/>
              </a:rPr>
              <a:t>%</a:t>
            </a:r>
            <a:r>
              <a:rPr sz="1000" spc="-4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Female Employees.</a:t>
            </a:r>
          </a:p>
          <a:p>
            <a:pPr marL="151130" marR="100330" indent="-139065">
              <a:lnSpc>
                <a:spcPts val="1300"/>
              </a:lnSpc>
              <a:spcBef>
                <a:spcPts val="850"/>
              </a:spcBef>
              <a:buClr>
                <a:srgbClr val="0EB0B3"/>
              </a:buClr>
              <a:buSzPct val="95454"/>
              <a:buChar char="•"/>
              <a:tabLst>
                <a:tab pos="151130" algn="l"/>
              </a:tabLst>
            </a:pPr>
            <a:r>
              <a:rPr sz="1000" dirty="0">
                <a:latin typeface="Open Sans" panose="020B0606030504020204" pitchFamily="34" charset="0"/>
                <a:ea typeface="Open Sans" panose="020B0606030504020204" pitchFamily="34" charset="0"/>
                <a:cs typeface="Open Sans" panose="020B0606030504020204" pitchFamily="34" charset="0"/>
              </a:rPr>
              <a:t>Our</a:t>
            </a:r>
            <a:r>
              <a:rPr sz="1000" spc="-5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analysis</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of</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our</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202</a:t>
            </a:r>
            <a:r>
              <a:rPr lang="en-US" sz="1000" dirty="0">
                <a:latin typeface="Open Sans" panose="020B0606030504020204" pitchFamily="34" charset="0"/>
                <a:ea typeface="Open Sans" panose="020B0606030504020204" pitchFamily="34" charset="0"/>
                <a:cs typeface="Open Sans" panose="020B0606030504020204" pitchFamily="34" charset="0"/>
              </a:rPr>
              <a:t>5</a:t>
            </a:r>
            <a:r>
              <a:rPr sz="1000" dirty="0">
                <a:latin typeface="Open Sans" panose="020B0606030504020204" pitchFamily="34" charset="0"/>
                <a:ea typeface="Open Sans" panose="020B0606030504020204" pitchFamily="34" charset="0"/>
                <a:cs typeface="Open Sans" panose="020B0606030504020204" pitchFamily="34" charset="0"/>
              </a:rPr>
              <a:t>/2</a:t>
            </a:r>
            <a:r>
              <a:rPr lang="en-US" sz="1000" dirty="0">
                <a:latin typeface="Open Sans" panose="020B0606030504020204" pitchFamily="34" charset="0"/>
                <a:ea typeface="Open Sans" panose="020B0606030504020204" pitchFamily="34" charset="0"/>
                <a:cs typeface="Open Sans" panose="020B0606030504020204" pitchFamily="34" charset="0"/>
              </a:rPr>
              <a:t>6</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pay</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data</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indicates</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that</a:t>
            </a:r>
            <a:r>
              <a:rPr sz="1000" spc="-55" dirty="0">
                <a:latin typeface="Open Sans" panose="020B0606030504020204" pitchFamily="34" charset="0"/>
                <a:ea typeface="Open Sans" panose="020B0606030504020204" pitchFamily="34" charset="0"/>
                <a:cs typeface="Open Sans" panose="020B0606030504020204" pitchFamily="34" charset="0"/>
              </a:rPr>
              <a:t> </a:t>
            </a:r>
            <a:r>
              <a:rPr sz="1000" spc="-25" dirty="0">
                <a:latin typeface="Open Sans" panose="020B0606030504020204" pitchFamily="34" charset="0"/>
                <a:ea typeface="Open Sans" panose="020B0606030504020204" pitchFamily="34" charset="0"/>
                <a:cs typeface="Open Sans" panose="020B0606030504020204" pitchFamily="34" charset="0"/>
              </a:rPr>
              <a:t>the </a:t>
            </a:r>
            <a:r>
              <a:rPr sz="1000" spc="-10" dirty="0">
                <a:latin typeface="Open Sans" panose="020B0606030504020204" pitchFamily="34" charset="0"/>
                <a:ea typeface="Open Sans" panose="020B0606030504020204" pitchFamily="34" charset="0"/>
                <a:cs typeface="Open Sans" panose="020B0606030504020204" pitchFamily="34" charset="0"/>
              </a:rPr>
              <a:t>primary</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reason</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for</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the</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gender</a:t>
            </a:r>
            <a:r>
              <a:rPr sz="1000" spc="-4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pay</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gap</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is</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the</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under- representation</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of</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female</a:t>
            </a:r>
            <a:r>
              <a:rPr sz="1000" spc="-4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talent,</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particularly</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at</a:t>
            </a:r>
            <a:r>
              <a:rPr sz="1000" spc="-40" dirty="0">
                <a:latin typeface="Open Sans" panose="020B0606030504020204" pitchFamily="34" charset="0"/>
                <a:ea typeface="Open Sans" panose="020B0606030504020204" pitchFamily="34" charset="0"/>
                <a:cs typeface="Open Sans" panose="020B0606030504020204" pitchFamily="34" charset="0"/>
              </a:rPr>
              <a:t> </a:t>
            </a:r>
            <a:r>
              <a:rPr sz="1000" spc="-20" dirty="0">
                <a:latin typeface="Open Sans" panose="020B0606030504020204" pitchFamily="34" charset="0"/>
                <a:ea typeface="Open Sans" panose="020B0606030504020204" pitchFamily="34" charset="0"/>
                <a:cs typeface="Open Sans" panose="020B0606030504020204" pitchFamily="34" charset="0"/>
              </a:rPr>
              <a:t>more </a:t>
            </a:r>
            <a:r>
              <a:rPr sz="1000" dirty="0">
                <a:latin typeface="Open Sans" panose="020B0606030504020204" pitchFamily="34" charset="0"/>
                <a:ea typeface="Open Sans" panose="020B0606030504020204" pitchFamily="34" charset="0"/>
                <a:cs typeface="Open Sans" panose="020B0606030504020204" pitchFamily="34" charset="0"/>
              </a:rPr>
              <a:t>senior</a:t>
            </a:r>
            <a:r>
              <a:rPr sz="1000" spc="-6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job</a:t>
            </a:r>
            <a:r>
              <a:rPr sz="1000" spc="-5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levels.</a:t>
            </a:r>
          </a:p>
          <a:p>
            <a:pPr marL="151130" marR="145415" indent="-139065">
              <a:lnSpc>
                <a:spcPts val="1300"/>
              </a:lnSpc>
              <a:spcBef>
                <a:spcPts val="850"/>
              </a:spcBef>
              <a:buClr>
                <a:srgbClr val="0EB0B3"/>
              </a:buClr>
              <a:buSzPct val="95454"/>
              <a:buChar char="•"/>
              <a:tabLst>
                <a:tab pos="151130" algn="l"/>
              </a:tabLst>
            </a:pPr>
            <a:r>
              <a:rPr sz="1000" dirty="0">
                <a:latin typeface="Open Sans" panose="020B0606030504020204" pitchFamily="34" charset="0"/>
                <a:ea typeface="Open Sans" panose="020B0606030504020204" pitchFamily="34" charset="0"/>
                <a:cs typeface="Open Sans" panose="020B0606030504020204" pitchFamily="34" charset="0"/>
              </a:rPr>
              <a:t>A</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review</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of</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the</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pay</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quartiles</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highlights</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this</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imbalance. There</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are</a:t>
            </a:r>
            <a:r>
              <a:rPr sz="1000" spc="-45" dirty="0">
                <a:latin typeface="Open Sans" panose="020B0606030504020204" pitchFamily="34" charset="0"/>
                <a:ea typeface="Open Sans" panose="020B0606030504020204" pitchFamily="34" charset="0"/>
                <a:cs typeface="Open Sans" panose="020B0606030504020204" pitchFamily="34" charset="0"/>
              </a:rPr>
              <a:t> </a:t>
            </a:r>
            <a:r>
              <a:rPr lang="en-US" sz="1000" spc="-45" dirty="0">
                <a:latin typeface="Open Sans" panose="020B0606030504020204" pitchFamily="34" charset="0"/>
                <a:ea typeface="Open Sans" panose="020B0606030504020204" pitchFamily="34" charset="0"/>
                <a:cs typeface="Open Sans" panose="020B0606030504020204" pitchFamily="34" charset="0"/>
              </a:rPr>
              <a:t>30</a:t>
            </a:r>
            <a:r>
              <a:rPr sz="1000" dirty="0">
                <a:latin typeface="Open Sans" panose="020B0606030504020204" pitchFamily="34" charset="0"/>
                <a:ea typeface="Open Sans" panose="020B0606030504020204" pitchFamily="34" charset="0"/>
                <a:cs typeface="Open Sans" panose="020B0606030504020204" pitchFamily="34" charset="0"/>
              </a:rPr>
              <a:t>%</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female</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team</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members</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in</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the</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Upper Quartile</a:t>
            </a:r>
            <a:r>
              <a:rPr sz="1000" spc="-3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and</a:t>
            </a:r>
            <a:r>
              <a:rPr sz="1000" spc="-30" dirty="0">
                <a:latin typeface="Open Sans" panose="020B0606030504020204" pitchFamily="34" charset="0"/>
                <a:ea typeface="Open Sans" panose="020B0606030504020204" pitchFamily="34" charset="0"/>
                <a:cs typeface="Open Sans" panose="020B0606030504020204" pitchFamily="34" charset="0"/>
              </a:rPr>
              <a:t> </a:t>
            </a:r>
            <a:r>
              <a:rPr lang="en-US" sz="1000" spc="-30" dirty="0">
                <a:latin typeface="Open Sans" panose="020B0606030504020204" pitchFamily="34" charset="0"/>
                <a:ea typeface="Open Sans" panose="020B0606030504020204" pitchFamily="34" charset="0"/>
                <a:cs typeface="Open Sans" panose="020B0606030504020204" pitchFamily="34" charset="0"/>
              </a:rPr>
              <a:t>24</a:t>
            </a:r>
            <a:r>
              <a:rPr sz="1000" dirty="0">
                <a:latin typeface="Open Sans" panose="020B0606030504020204" pitchFamily="34" charset="0"/>
                <a:ea typeface="Open Sans" panose="020B0606030504020204" pitchFamily="34" charset="0"/>
                <a:cs typeface="Open Sans" panose="020B0606030504020204" pitchFamily="34" charset="0"/>
              </a:rPr>
              <a:t>%</a:t>
            </a:r>
            <a:r>
              <a:rPr sz="1000" spc="-3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in</a:t>
            </a:r>
            <a:r>
              <a:rPr sz="1000" spc="-3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the</a:t>
            </a:r>
            <a:r>
              <a:rPr sz="1000" spc="-3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Upper</a:t>
            </a:r>
            <a:r>
              <a:rPr sz="1000" spc="-3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Middle</a:t>
            </a:r>
            <a:r>
              <a:rPr sz="1000" spc="-3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Quartile.</a:t>
            </a:r>
            <a:r>
              <a:rPr lang="en-US" sz="1000" spc="-10" dirty="0">
                <a:latin typeface="Open Sans" panose="020B0606030504020204" pitchFamily="34" charset="0"/>
                <a:ea typeface="Open Sans" panose="020B0606030504020204" pitchFamily="34" charset="0"/>
                <a:cs typeface="Open Sans" panose="020B0606030504020204" pitchFamily="34" charset="0"/>
              </a:rPr>
              <a:t> Female representation has increased by 5% at the upper quartile compared with last year, reflecting Kneat's continued commitment to improving gender representation at higher levels in the organisation.</a:t>
            </a:r>
            <a:endParaRPr sz="1000" spc="-10" dirty="0">
              <a:latin typeface="Open Sans" panose="020B0606030504020204" pitchFamily="34" charset="0"/>
              <a:ea typeface="Open Sans" panose="020B0606030504020204" pitchFamily="34" charset="0"/>
              <a:cs typeface="Open Sans" panose="020B0606030504020204" pitchFamily="34" charset="0"/>
            </a:endParaRPr>
          </a:p>
          <a:p>
            <a:pPr marL="151130" marR="5080" indent="-139065">
              <a:lnSpc>
                <a:spcPts val="1300"/>
              </a:lnSpc>
              <a:spcBef>
                <a:spcPts val="850"/>
              </a:spcBef>
              <a:buClr>
                <a:srgbClr val="0EB0B3"/>
              </a:buClr>
              <a:buSzPct val="95454"/>
              <a:buChar char="•"/>
              <a:tabLst>
                <a:tab pos="151130" algn="l"/>
              </a:tabLst>
            </a:pPr>
            <a:r>
              <a:rPr sz="1000" spc="-10" dirty="0">
                <a:latin typeface="Open Sans" panose="020B0606030504020204" pitchFamily="34" charset="0"/>
                <a:ea typeface="Open Sans" panose="020B0606030504020204" pitchFamily="34" charset="0"/>
                <a:cs typeface="Open Sans" panose="020B0606030504020204" pitchFamily="34" charset="0"/>
              </a:rPr>
              <a:t>Among</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temporary</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and</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part</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time</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employees,</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our</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pay</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spc="-25" dirty="0">
                <a:latin typeface="Open Sans" panose="020B0606030504020204" pitchFamily="34" charset="0"/>
                <a:ea typeface="Open Sans" panose="020B0606030504020204" pitchFamily="34" charset="0"/>
                <a:cs typeface="Open Sans" panose="020B0606030504020204" pitchFamily="34" charset="0"/>
              </a:rPr>
              <a:t>gap </a:t>
            </a:r>
            <a:r>
              <a:rPr sz="1000" dirty="0">
                <a:latin typeface="Open Sans" panose="020B0606030504020204" pitchFamily="34" charset="0"/>
                <a:ea typeface="Open Sans" panose="020B0606030504020204" pitchFamily="34" charset="0"/>
                <a:cs typeface="Open Sans" panose="020B0606030504020204" pitchFamily="34" charset="0"/>
              </a:rPr>
              <a:t>is</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0%,</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due</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to</a:t>
            </a:r>
            <a:r>
              <a:rPr sz="1000" spc="-4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no</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representation</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on</a:t>
            </a:r>
            <a:r>
              <a:rPr sz="1000" spc="-4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the</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snapshot</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date.</a:t>
            </a:r>
          </a:p>
          <a:p>
            <a:pPr marL="151130" marR="67945" indent="-139065">
              <a:lnSpc>
                <a:spcPts val="1300"/>
              </a:lnSpc>
              <a:spcBef>
                <a:spcPts val="850"/>
              </a:spcBef>
              <a:buClr>
                <a:srgbClr val="0EB0B3"/>
              </a:buClr>
              <a:buSzPct val="95454"/>
              <a:buChar char="•"/>
              <a:tabLst>
                <a:tab pos="151130" algn="l"/>
              </a:tabLst>
            </a:pPr>
            <a:r>
              <a:rPr sz="1000" spc="-10" dirty="0">
                <a:latin typeface="Open Sans" panose="020B0606030504020204" pitchFamily="34" charset="0"/>
                <a:ea typeface="Open Sans" panose="020B0606030504020204" pitchFamily="34" charset="0"/>
                <a:cs typeface="Open Sans" panose="020B0606030504020204" pitchFamily="34" charset="0"/>
              </a:rPr>
              <a:t>Kneat</a:t>
            </a:r>
            <a:r>
              <a:rPr sz="1000" spc="-3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Solutions</a:t>
            </a:r>
            <a:r>
              <a:rPr sz="1000" spc="-3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is</a:t>
            </a:r>
            <a:r>
              <a:rPr sz="1000" spc="-25" dirty="0">
                <a:latin typeface="Open Sans" panose="020B0606030504020204" pitchFamily="34" charset="0"/>
                <a:ea typeface="Open Sans" panose="020B0606030504020204" pitchFamily="34" charset="0"/>
                <a:cs typeface="Open Sans" panose="020B0606030504020204" pitchFamily="34" charset="0"/>
              </a:rPr>
              <a:t> </a:t>
            </a:r>
            <a:r>
              <a:rPr sz="1000" spc="-20" dirty="0">
                <a:latin typeface="Open Sans" panose="020B0606030504020204" pitchFamily="34" charset="0"/>
                <a:ea typeface="Open Sans" panose="020B0606030504020204" pitchFamily="34" charset="0"/>
                <a:cs typeface="Open Sans" panose="020B0606030504020204" pitchFamily="34" charset="0"/>
              </a:rPr>
              <a:t>committed</a:t>
            </a:r>
            <a:r>
              <a:rPr sz="1000" spc="-3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to</a:t>
            </a:r>
            <a:r>
              <a:rPr sz="1000" spc="-30" dirty="0">
                <a:latin typeface="Open Sans" panose="020B0606030504020204" pitchFamily="34" charset="0"/>
                <a:ea typeface="Open Sans" panose="020B0606030504020204" pitchFamily="34" charset="0"/>
                <a:cs typeface="Open Sans" panose="020B0606030504020204" pitchFamily="34" charset="0"/>
              </a:rPr>
              <a:t> </a:t>
            </a:r>
            <a:r>
              <a:rPr sz="1000" spc="-20" dirty="0">
                <a:latin typeface="Open Sans" panose="020B0606030504020204" pitchFamily="34" charset="0"/>
                <a:ea typeface="Open Sans" panose="020B0606030504020204" pitchFamily="34" charset="0"/>
                <a:cs typeface="Open Sans" panose="020B0606030504020204" pitchFamily="34" charset="0"/>
              </a:rPr>
              <a:t>providing</a:t>
            </a:r>
            <a:r>
              <a:rPr sz="1000" spc="-2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Equal Employment</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Opportunities</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and</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paying</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male</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and</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female </a:t>
            </a:r>
            <a:r>
              <a:rPr sz="1000" dirty="0">
                <a:latin typeface="Open Sans" panose="020B0606030504020204" pitchFamily="34" charset="0"/>
                <a:ea typeface="Open Sans" panose="020B0606030504020204" pitchFamily="34" charset="0"/>
                <a:cs typeface="Open Sans" panose="020B0606030504020204" pitchFamily="34" charset="0"/>
              </a:rPr>
              <a:t>team</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member</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equitably.</a:t>
            </a:r>
          </a:p>
        </p:txBody>
      </p:sp>
      <p:sp>
        <p:nvSpPr>
          <p:cNvPr id="21" name="object 9">
            <a:extLst>
              <a:ext uri="{FF2B5EF4-FFF2-40B4-BE49-F238E27FC236}">
                <a16:creationId xmlns:a16="http://schemas.microsoft.com/office/drawing/2014/main" id="{ED99BBF0-B5C5-0A1D-990A-C29B47B9299E}"/>
              </a:ext>
            </a:extLst>
          </p:cNvPr>
          <p:cNvSpPr txBox="1"/>
          <p:nvPr/>
        </p:nvSpPr>
        <p:spPr>
          <a:xfrm>
            <a:off x="444500" y="906707"/>
            <a:ext cx="2682240" cy="284480"/>
          </a:xfrm>
          <a:prstGeom prst="rect">
            <a:avLst/>
          </a:prstGeom>
        </p:spPr>
        <p:txBody>
          <a:bodyPr vert="horz" wrap="square" lIns="0" tIns="12700" rIns="0" bIns="0" rtlCol="0">
            <a:spAutoFit/>
          </a:bodyPr>
          <a:lstStyle/>
          <a:p>
            <a:pPr marL="12700">
              <a:lnSpc>
                <a:spcPct val="100000"/>
              </a:lnSpc>
              <a:spcBef>
                <a:spcPts val="100"/>
              </a:spcBef>
            </a:pPr>
            <a:r>
              <a:rPr sz="1700" spc="-25" dirty="0">
                <a:solidFill>
                  <a:srgbClr val="0EB0B3"/>
                </a:solidFill>
                <a:latin typeface="Muli" pitchFamily="2" charset="77"/>
                <a:cs typeface="Mulish Medium"/>
              </a:rPr>
              <a:t>Understanding</a:t>
            </a:r>
            <a:r>
              <a:rPr sz="1700" spc="-35" dirty="0">
                <a:solidFill>
                  <a:srgbClr val="0EB0B3"/>
                </a:solidFill>
                <a:latin typeface="Muli" pitchFamily="2" charset="77"/>
                <a:cs typeface="Mulish Medium"/>
              </a:rPr>
              <a:t> </a:t>
            </a:r>
            <a:r>
              <a:rPr sz="1700" dirty="0">
                <a:solidFill>
                  <a:srgbClr val="0EB0B3"/>
                </a:solidFill>
                <a:latin typeface="Muli" pitchFamily="2" charset="77"/>
                <a:cs typeface="Mulish Medium"/>
              </a:rPr>
              <a:t>Our</a:t>
            </a:r>
            <a:r>
              <a:rPr sz="1700" spc="-30" dirty="0">
                <a:solidFill>
                  <a:srgbClr val="0EB0B3"/>
                </a:solidFill>
                <a:latin typeface="Muli" pitchFamily="2" charset="77"/>
                <a:cs typeface="Mulish Medium"/>
              </a:rPr>
              <a:t> </a:t>
            </a:r>
            <a:r>
              <a:rPr sz="1700" spc="-10" dirty="0">
                <a:solidFill>
                  <a:srgbClr val="0EB0B3"/>
                </a:solidFill>
                <a:latin typeface="Muli" pitchFamily="2" charset="77"/>
                <a:cs typeface="Mulish Medium"/>
              </a:rPr>
              <a:t>Results</a:t>
            </a:r>
            <a:endParaRPr sz="1700" dirty="0">
              <a:latin typeface="Muli" pitchFamily="2" charset="77"/>
              <a:cs typeface="Mulish Medium"/>
            </a:endParaRPr>
          </a:p>
        </p:txBody>
      </p:sp>
      <p:sp>
        <p:nvSpPr>
          <p:cNvPr id="22" name="object 11">
            <a:extLst>
              <a:ext uri="{FF2B5EF4-FFF2-40B4-BE49-F238E27FC236}">
                <a16:creationId xmlns:a16="http://schemas.microsoft.com/office/drawing/2014/main" id="{8EAA3A0E-7D77-CF29-0748-4F7D0E04462C}"/>
              </a:ext>
            </a:extLst>
          </p:cNvPr>
          <p:cNvSpPr txBox="1">
            <a:spLocks noGrp="1"/>
          </p:cNvSpPr>
          <p:nvPr>
            <p:ph sz="half" idx="3"/>
          </p:nvPr>
        </p:nvSpPr>
        <p:spPr>
          <a:xfrm>
            <a:off x="4796900" y="1513544"/>
            <a:ext cx="3800475" cy="2782813"/>
          </a:xfrm>
          <a:prstGeom prst="rect">
            <a:avLst/>
          </a:prstGeom>
        </p:spPr>
        <p:txBody>
          <a:bodyPr vert="horz" wrap="square" lIns="0" tIns="12700" rIns="0" bIns="0" rtlCol="0">
            <a:spAutoFit/>
          </a:bodyPr>
          <a:lstStyle/>
          <a:p>
            <a:pPr marL="12700">
              <a:lnSpc>
                <a:spcPts val="1310"/>
              </a:lnSpc>
              <a:spcBef>
                <a:spcPts val="100"/>
              </a:spcBef>
            </a:pPr>
            <a:r>
              <a:rPr sz="1000" spc="-10" dirty="0">
                <a:latin typeface="Open Sans" panose="020B0606030504020204" pitchFamily="34" charset="0"/>
                <a:ea typeface="Open Sans" panose="020B0606030504020204" pitchFamily="34" charset="0"/>
                <a:cs typeface="Open Sans" panose="020B0606030504020204" pitchFamily="34" charset="0"/>
              </a:rPr>
              <a:t>Kneat</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actively</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sources</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talent</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in</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the</a:t>
            </a:r>
            <a:r>
              <a:rPr sz="1000" spc="-4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STEM</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Sector,</a:t>
            </a:r>
          </a:p>
          <a:p>
            <a:pPr marL="12700" marR="154305">
              <a:lnSpc>
                <a:spcPts val="1300"/>
              </a:lnSpc>
              <a:spcBef>
                <a:spcPts val="50"/>
              </a:spcBef>
            </a:pPr>
            <a:r>
              <a:rPr sz="1000" spc="-10" dirty="0">
                <a:latin typeface="Open Sans" panose="020B0606030504020204" pitchFamily="34" charset="0"/>
                <a:ea typeface="Open Sans" panose="020B0606030504020204" pitchFamily="34" charset="0"/>
                <a:cs typeface="Open Sans" panose="020B0606030504020204" pitchFamily="34" charset="0"/>
              </a:rPr>
              <a:t>where</a:t>
            </a:r>
            <a:r>
              <a:rPr sz="1000" spc="-2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female</a:t>
            </a:r>
            <a:r>
              <a:rPr sz="1000" spc="-2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representation</a:t>
            </a:r>
            <a:r>
              <a:rPr sz="1000" spc="-2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remains</a:t>
            </a:r>
            <a:r>
              <a:rPr sz="1000" spc="-25" dirty="0">
                <a:latin typeface="Open Sans" panose="020B0606030504020204" pitchFamily="34" charset="0"/>
                <a:ea typeface="Open Sans" panose="020B0606030504020204" pitchFamily="34" charset="0"/>
                <a:cs typeface="Open Sans" panose="020B0606030504020204" pitchFamily="34" charset="0"/>
              </a:rPr>
              <a:t> </a:t>
            </a:r>
            <a:r>
              <a:rPr sz="1000" spc="-20" dirty="0">
                <a:latin typeface="Open Sans" panose="020B0606030504020204" pitchFamily="34" charset="0"/>
                <a:ea typeface="Open Sans" panose="020B0606030504020204" pitchFamily="34" charset="0"/>
                <a:cs typeface="Open Sans" panose="020B0606030504020204" pitchFamily="34" charset="0"/>
              </a:rPr>
              <a:t>comparatively</a:t>
            </a:r>
            <a:r>
              <a:rPr sz="1000" spc="-25" dirty="0">
                <a:latin typeface="Open Sans" panose="020B0606030504020204" pitchFamily="34" charset="0"/>
                <a:ea typeface="Open Sans" panose="020B0606030504020204" pitchFamily="34" charset="0"/>
                <a:cs typeface="Open Sans" panose="020B0606030504020204" pitchFamily="34" charset="0"/>
              </a:rPr>
              <a:t> </a:t>
            </a:r>
            <a:r>
              <a:rPr sz="1000" spc="-20" dirty="0">
                <a:latin typeface="Open Sans" panose="020B0606030504020204" pitchFamily="34" charset="0"/>
                <a:ea typeface="Open Sans" panose="020B0606030504020204" pitchFamily="34" charset="0"/>
                <a:cs typeface="Open Sans" panose="020B0606030504020204" pitchFamily="34" charset="0"/>
              </a:rPr>
              <a:t>low. </a:t>
            </a:r>
            <a:r>
              <a:rPr sz="1000" spc="-30" dirty="0">
                <a:latin typeface="Open Sans" panose="020B0606030504020204" pitchFamily="34" charset="0"/>
                <a:ea typeface="Open Sans" panose="020B0606030504020204" pitchFamily="34" charset="0"/>
                <a:cs typeface="Open Sans" panose="020B0606030504020204" pitchFamily="34" charset="0"/>
              </a:rPr>
              <a:t>We </a:t>
            </a:r>
            <a:r>
              <a:rPr sz="1000" dirty="0">
                <a:latin typeface="Open Sans" panose="020B0606030504020204" pitchFamily="34" charset="0"/>
                <a:ea typeface="Open Sans" panose="020B0606030504020204" pitchFamily="34" charset="0"/>
                <a:cs typeface="Open Sans" panose="020B0606030504020204" pitchFamily="34" charset="0"/>
              </a:rPr>
              <a:t>are</a:t>
            </a:r>
            <a:r>
              <a:rPr sz="1000" spc="-30" dirty="0">
                <a:latin typeface="Open Sans" panose="020B0606030504020204" pitchFamily="34" charset="0"/>
                <a:ea typeface="Open Sans" panose="020B0606030504020204" pitchFamily="34" charset="0"/>
                <a:cs typeface="Open Sans" panose="020B0606030504020204" pitchFamily="34" charset="0"/>
              </a:rPr>
              <a:t> </a:t>
            </a:r>
            <a:r>
              <a:rPr sz="1000" spc="-20" dirty="0">
                <a:latin typeface="Open Sans" panose="020B0606030504020204" pitchFamily="34" charset="0"/>
                <a:ea typeface="Open Sans" panose="020B0606030504020204" pitchFamily="34" charset="0"/>
                <a:cs typeface="Open Sans" panose="020B0606030504020204" pitchFamily="34" charset="0"/>
              </a:rPr>
              <a:t>committed</a:t>
            </a:r>
            <a:r>
              <a:rPr sz="1000" spc="-2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to</a:t>
            </a:r>
            <a:r>
              <a:rPr sz="1000" spc="-30" dirty="0">
                <a:latin typeface="Open Sans" panose="020B0606030504020204" pitchFamily="34" charset="0"/>
                <a:ea typeface="Open Sans" panose="020B0606030504020204" pitchFamily="34" charset="0"/>
                <a:cs typeface="Open Sans" panose="020B0606030504020204" pitchFamily="34" charset="0"/>
              </a:rPr>
              <a:t> </a:t>
            </a:r>
            <a:r>
              <a:rPr sz="1000" spc="-20" dirty="0">
                <a:latin typeface="Open Sans" panose="020B0606030504020204" pitchFamily="34" charset="0"/>
                <a:ea typeface="Open Sans" panose="020B0606030504020204" pitchFamily="34" charset="0"/>
                <a:cs typeface="Open Sans" panose="020B0606030504020204" pitchFamily="34" charset="0"/>
              </a:rPr>
              <a:t>continuing</a:t>
            </a:r>
            <a:r>
              <a:rPr sz="1000" spc="-3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to</a:t>
            </a:r>
            <a:r>
              <a:rPr sz="1000" spc="-2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build</a:t>
            </a:r>
            <a:r>
              <a:rPr sz="1000" spc="-3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a</a:t>
            </a:r>
            <a:r>
              <a:rPr sz="1000" spc="-3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diverse</a:t>
            </a:r>
            <a:r>
              <a:rPr sz="1000" spc="-25" dirty="0">
                <a:latin typeface="Open Sans" panose="020B0606030504020204" pitchFamily="34" charset="0"/>
                <a:ea typeface="Open Sans" panose="020B0606030504020204" pitchFamily="34" charset="0"/>
                <a:cs typeface="Open Sans" panose="020B0606030504020204" pitchFamily="34" charset="0"/>
              </a:rPr>
              <a:t> and </a:t>
            </a:r>
            <a:r>
              <a:rPr sz="1000" spc="-10" dirty="0">
                <a:latin typeface="Open Sans" panose="020B0606030504020204" pitchFamily="34" charset="0"/>
                <a:ea typeface="Open Sans" panose="020B0606030504020204" pitchFamily="34" charset="0"/>
                <a:cs typeface="Open Sans" panose="020B0606030504020204" pitchFamily="34" charset="0"/>
              </a:rPr>
              <a:t>highly</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inclusive</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culture</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to</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20" dirty="0">
                <a:latin typeface="Open Sans" panose="020B0606030504020204" pitchFamily="34" charset="0"/>
                <a:ea typeface="Open Sans" panose="020B0606030504020204" pitchFamily="34" charset="0"/>
                <a:cs typeface="Open Sans" panose="020B0606030504020204" pitchFamily="34" charset="0"/>
              </a:rPr>
              <a:t>continue</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to</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attract</a:t>
            </a:r>
            <a:r>
              <a:rPr sz="1000" spc="19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and</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support female</a:t>
            </a:r>
            <a:r>
              <a:rPr sz="1000" spc="-5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talent.</a:t>
            </a:r>
          </a:p>
          <a:p>
            <a:pPr marL="12700" marR="5080">
              <a:lnSpc>
                <a:spcPts val="1300"/>
              </a:lnSpc>
              <a:spcBef>
                <a:spcPts val="850"/>
              </a:spcBef>
            </a:pPr>
            <a:r>
              <a:rPr sz="1000" dirty="0">
                <a:latin typeface="Open Sans" panose="020B0606030504020204" pitchFamily="34" charset="0"/>
                <a:ea typeface="Open Sans" panose="020B0606030504020204" pitchFamily="34" charset="0"/>
                <a:cs typeface="Open Sans" panose="020B0606030504020204" pitchFamily="34" charset="0"/>
              </a:rPr>
              <a:t>In</a:t>
            </a:r>
            <a:r>
              <a:rPr sz="1000" spc="-3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our</a:t>
            </a:r>
            <a:r>
              <a:rPr sz="1000" spc="-35" dirty="0">
                <a:latin typeface="Open Sans" panose="020B0606030504020204" pitchFamily="34" charset="0"/>
                <a:ea typeface="Open Sans" panose="020B0606030504020204" pitchFamily="34" charset="0"/>
                <a:cs typeface="Open Sans" panose="020B0606030504020204" pitchFamily="34" charset="0"/>
              </a:rPr>
              <a:t> </a:t>
            </a:r>
            <a:r>
              <a:rPr sz="1000" spc="-20" dirty="0">
                <a:latin typeface="Open Sans" panose="020B0606030504020204" pitchFamily="34" charset="0"/>
                <a:ea typeface="Open Sans" panose="020B0606030504020204" pitchFamily="34" charset="0"/>
                <a:cs typeface="Open Sans" panose="020B0606030504020204" pitchFamily="34" charset="0"/>
              </a:rPr>
              <a:t>recent</a:t>
            </a:r>
            <a:r>
              <a:rPr sz="1000" spc="-3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employee</a:t>
            </a:r>
            <a:r>
              <a:rPr sz="1000" spc="-30" dirty="0">
                <a:latin typeface="Open Sans" panose="020B0606030504020204" pitchFamily="34" charset="0"/>
                <a:ea typeface="Open Sans" panose="020B0606030504020204" pitchFamily="34" charset="0"/>
                <a:cs typeface="Open Sans" panose="020B0606030504020204" pitchFamily="34" charset="0"/>
              </a:rPr>
              <a:t> </a:t>
            </a:r>
            <a:r>
              <a:rPr sz="1000" spc="-20" dirty="0">
                <a:latin typeface="Open Sans" panose="020B0606030504020204" pitchFamily="34" charset="0"/>
                <a:ea typeface="Open Sans" panose="020B0606030504020204" pitchFamily="34" charset="0"/>
                <a:cs typeface="Open Sans" panose="020B0606030504020204" pitchFamily="34" charset="0"/>
              </a:rPr>
              <a:t>survey,</a:t>
            </a:r>
            <a:r>
              <a:rPr sz="1000" spc="-3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Kneat</a:t>
            </a:r>
            <a:r>
              <a:rPr sz="1000" spc="-3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employees</a:t>
            </a:r>
            <a:r>
              <a:rPr sz="1000" spc="-3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responded </a:t>
            </a:r>
            <a:r>
              <a:rPr sz="1000" dirty="0">
                <a:latin typeface="Open Sans" panose="020B0606030504020204" pitchFamily="34" charset="0"/>
                <a:ea typeface="Open Sans" panose="020B0606030504020204" pitchFamily="34" charset="0"/>
                <a:cs typeface="Open Sans" panose="020B0606030504020204" pitchFamily="34" charset="0"/>
              </a:rPr>
              <a:t>with</a:t>
            </a:r>
            <a:r>
              <a:rPr sz="1000" spc="-2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8</a:t>
            </a:r>
            <a:r>
              <a:rPr lang="en-US" sz="1000" dirty="0">
                <a:latin typeface="Open Sans" panose="020B0606030504020204" pitchFamily="34" charset="0"/>
                <a:ea typeface="Open Sans" panose="020B0606030504020204" pitchFamily="34" charset="0"/>
                <a:cs typeface="Open Sans" panose="020B0606030504020204" pitchFamily="34" charset="0"/>
              </a:rPr>
              <a:t>0%</a:t>
            </a:r>
            <a:r>
              <a:rPr sz="1000" spc="-25" dirty="0">
                <a:latin typeface="Open Sans" panose="020B0606030504020204" pitchFamily="34" charset="0"/>
                <a:ea typeface="Open Sans" panose="020B0606030504020204" pitchFamily="34" charset="0"/>
                <a:cs typeface="Open Sans" panose="020B0606030504020204" pitchFamily="34" charset="0"/>
              </a:rPr>
              <a:t> </a:t>
            </a:r>
            <a:r>
              <a:rPr sz="1000" spc="-20" dirty="0">
                <a:latin typeface="Open Sans" panose="020B0606030504020204" pitchFamily="34" charset="0"/>
                <a:ea typeface="Open Sans" panose="020B0606030504020204" pitchFamily="34" charset="0"/>
                <a:cs typeface="Open Sans" panose="020B0606030504020204" pitchFamily="34" charset="0"/>
              </a:rPr>
              <a:t>satisfaction</a:t>
            </a:r>
            <a:r>
              <a:rPr sz="1000" spc="-2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on</a:t>
            </a:r>
            <a:r>
              <a:rPr sz="1000" spc="-2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Diversity</a:t>
            </a:r>
            <a:r>
              <a:rPr sz="1000" spc="-2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&amp;</a:t>
            </a:r>
            <a:r>
              <a:rPr sz="1000" spc="-2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Inclusion</a:t>
            </a:r>
            <a:r>
              <a:rPr sz="1000" spc="-25" dirty="0">
                <a:latin typeface="Open Sans" panose="020B0606030504020204" pitchFamily="34" charset="0"/>
                <a:ea typeface="Open Sans" panose="020B0606030504020204" pitchFamily="34" charset="0"/>
                <a:cs typeface="Open Sans" panose="020B0606030504020204" pitchFamily="34" charset="0"/>
              </a:rPr>
              <a:t> </a:t>
            </a:r>
            <a:r>
              <a:rPr sz="1000" spc="-20" dirty="0">
                <a:latin typeface="Open Sans" panose="020B0606030504020204" pitchFamily="34" charset="0"/>
                <a:ea typeface="Open Sans" panose="020B0606030504020204" pitchFamily="34" charset="0"/>
                <a:cs typeface="Open Sans" panose="020B0606030504020204" pitchFamily="34" charset="0"/>
              </a:rPr>
              <a:t>related </a:t>
            </a:r>
            <a:r>
              <a:rPr sz="1000" spc="-10" dirty="0">
                <a:latin typeface="Open Sans" panose="020B0606030504020204" pitchFamily="34" charset="0"/>
                <a:ea typeface="Open Sans" panose="020B0606030504020204" pitchFamily="34" charset="0"/>
                <a:cs typeface="Open Sans" panose="020B0606030504020204" pitchFamily="34" charset="0"/>
              </a:rPr>
              <a:t>items.</a:t>
            </a:r>
          </a:p>
          <a:p>
            <a:pPr marL="12700" marR="174625">
              <a:lnSpc>
                <a:spcPts val="1300"/>
              </a:lnSpc>
              <a:spcBef>
                <a:spcPts val="850"/>
              </a:spcBef>
            </a:pPr>
            <a:r>
              <a:rPr sz="1000" spc="-10" dirty="0">
                <a:latin typeface="Open Sans" panose="020B0606030504020204" pitchFamily="34" charset="0"/>
                <a:ea typeface="Open Sans" panose="020B0606030504020204" pitchFamily="34" charset="0"/>
                <a:cs typeface="Open Sans" panose="020B0606030504020204" pitchFamily="34" charset="0"/>
              </a:rPr>
              <a:t>Kneat</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continues</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to</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invest</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in</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several</a:t>
            </a:r>
            <a:r>
              <a:rPr sz="1000" spc="-5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programs</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to</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promote </a:t>
            </a:r>
            <a:r>
              <a:rPr sz="1000" dirty="0">
                <a:latin typeface="Open Sans" panose="020B0606030504020204" pitchFamily="34" charset="0"/>
                <a:ea typeface="Open Sans" panose="020B0606030504020204" pitchFamily="34" charset="0"/>
                <a:cs typeface="Open Sans" panose="020B0606030504020204" pitchFamily="34" charset="0"/>
              </a:rPr>
              <a:t>and</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enhance</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our</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Diversity</a:t>
            </a:r>
            <a:r>
              <a:rPr sz="1000" spc="-4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&amp;</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Inclusion</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including:</a:t>
            </a:r>
          </a:p>
          <a:p>
            <a:pPr marL="151130" indent="-138430">
              <a:lnSpc>
                <a:spcPct val="100000"/>
              </a:lnSpc>
              <a:spcBef>
                <a:spcPts val="790"/>
              </a:spcBef>
              <a:buClr>
                <a:srgbClr val="0EB0B3"/>
              </a:buClr>
              <a:buSzPct val="95454"/>
              <a:buChar char="•"/>
              <a:tabLst>
                <a:tab pos="151130" algn="l"/>
              </a:tabLst>
            </a:pPr>
            <a:r>
              <a:rPr sz="1000" spc="-10" dirty="0">
                <a:latin typeface="Open Sans" panose="020B0606030504020204" pitchFamily="34" charset="0"/>
                <a:ea typeface="Open Sans" panose="020B0606030504020204" pitchFamily="34" charset="0"/>
                <a:cs typeface="Open Sans" panose="020B0606030504020204" pitchFamily="34" charset="0"/>
              </a:rPr>
              <a:t>Career</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Progression</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&amp;</a:t>
            </a:r>
            <a:r>
              <a:rPr sz="1000" spc="-4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Development</a:t>
            </a:r>
          </a:p>
          <a:p>
            <a:pPr marL="151130" indent="-138430">
              <a:lnSpc>
                <a:spcPct val="100000"/>
              </a:lnSpc>
              <a:spcBef>
                <a:spcPts val="830"/>
              </a:spcBef>
              <a:buClr>
                <a:srgbClr val="0EB0B3"/>
              </a:buClr>
              <a:buSzPct val="95454"/>
              <a:buChar char="•"/>
              <a:tabLst>
                <a:tab pos="151130" algn="l"/>
              </a:tabLst>
            </a:pPr>
            <a:r>
              <a:rPr sz="1000" spc="-40" dirty="0">
                <a:latin typeface="Open Sans" panose="020B0606030504020204" pitchFamily="34" charset="0"/>
                <a:ea typeface="Open Sans" panose="020B0606030504020204" pitchFamily="34" charset="0"/>
                <a:cs typeface="Open Sans" panose="020B0606030504020204" pitchFamily="34" charset="0"/>
              </a:rPr>
              <a:t>Work-</a:t>
            </a:r>
            <a:r>
              <a:rPr sz="1000" spc="-10" dirty="0">
                <a:latin typeface="Open Sans" panose="020B0606030504020204" pitchFamily="34" charset="0"/>
                <a:ea typeface="Open Sans" panose="020B0606030504020204" pitchFamily="34" charset="0"/>
                <a:cs typeface="Open Sans" panose="020B0606030504020204" pitchFamily="34" charset="0"/>
              </a:rPr>
              <a:t>Life</a:t>
            </a:r>
            <a:r>
              <a:rPr sz="1000" spc="-2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Balance</a:t>
            </a:r>
            <a:r>
              <a:rPr sz="1000" spc="-20" dirty="0">
                <a:latin typeface="Open Sans" panose="020B0606030504020204" pitchFamily="34" charset="0"/>
                <a:ea typeface="Open Sans" panose="020B0606030504020204" pitchFamily="34" charset="0"/>
                <a:cs typeface="Open Sans" panose="020B0606030504020204" pitchFamily="34" charset="0"/>
              </a:rPr>
              <a:t> </a:t>
            </a:r>
            <a:r>
              <a:rPr sz="1000" dirty="0">
                <a:latin typeface="Open Sans" panose="020B0606030504020204" pitchFamily="34" charset="0"/>
                <a:ea typeface="Open Sans" panose="020B0606030504020204" pitchFamily="34" charset="0"/>
                <a:cs typeface="Open Sans" panose="020B0606030504020204" pitchFamily="34" charset="0"/>
              </a:rPr>
              <a:t>&amp;</a:t>
            </a:r>
            <a:r>
              <a:rPr sz="1000" spc="-2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Wellbeing</a:t>
            </a:r>
          </a:p>
          <a:p>
            <a:pPr marL="151130" indent="-138430">
              <a:lnSpc>
                <a:spcPct val="100000"/>
              </a:lnSpc>
              <a:spcBef>
                <a:spcPts val="830"/>
              </a:spcBef>
              <a:buClr>
                <a:srgbClr val="0EB0B3"/>
              </a:buClr>
              <a:buSzPct val="95454"/>
              <a:buChar char="•"/>
              <a:tabLst>
                <a:tab pos="151130" algn="l"/>
              </a:tabLst>
            </a:pPr>
            <a:r>
              <a:rPr sz="1000" spc="-10" dirty="0">
                <a:latin typeface="Open Sans" panose="020B0606030504020204" pitchFamily="34" charset="0"/>
                <a:ea typeface="Open Sans" panose="020B0606030504020204" pitchFamily="34" charset="0"/>
                <a:cs typeface="Open Sans" panose="020B0606030504020204" pitchFamily="34" charset="0"/>
              </a:rPr>
              <a:t>Employee</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Resource</a:t>
            </a:r>
            <a:r>
              <a:rPr sz="1000" spc="-45"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Groups</a:t>
            </a:r>
          </a:p>
          <a:p>
            <a:pPr marL="151130" indent="-138430">
              <a:lnSpc>
                <a:spcPct val="100000"/>
              </a:lnSpc>
              <a:spcBef>
                <a:spcPts val="830"/>
              </a:spcBef>
              <a:buClr>
                <a:srgbClr val="0EB0B3"/>
              </a:buClr>
              <a:buSzPct val="95454"/>
              <a:buChar char="•"/>
              <a:tabLst>
                <a:tab pos="151130" algn="l"/>
              </a:tabLst>
            </a:pPr>
            <a:r>
              <a:rPr sz="1000" spc="-25" dirty="0">
                <a:latin typeface="Open Sans" panose="020B0606030504020204" pitchFamily="34" charset="0"/>
                <a:ea typeface="Open Sans" panose="020B0606030504020204" pitchFamily="34" charset="0"/>
                <a:cs typeface="Open Sans" panose="020B0606030504020204" pitchFamily="34" charset="0"/>
              </a:rPr>
              <a:t>Talent</a:t>
            </a:r>
            <a:r>
              <a:rPr sz="1000" dirty="0">
                <a:latin typeface="Open Sans" panose="020B0606030504020204" pitchFamily="34" charset="0"/>
                <a:ea typeface="Open Sans" panose="020B0606030504020204" pitchFamily="34" charset="0"/>
                <a:cs typeface="Open Sans" panose="020B0606030504020204" pitchFamily="34" charset="0"/>
              </a:rPr>
              <a:t> </a:t>
            </a:r>
            <a:r>
              <a:rPr sz="1000" spc="-20" dirty="0">
                <a:latin typeface="Open Sans" panose="020B0606030504020204" pitchFamily="34" charset="0"/>
                <a:ea typeface="Open Sans" panose="020B0606030504020204" pitchFamily="34" charset="0"/>
                <a:cs typeface="Open Sans" panose="020B0606030504020204" pitchFamily="34" charset="0"/>
              </a:rPr>
              <a:t>Acquisition</a:t>
            </a:r>
            <a:r>
              <a:rPr sz="1000" dirty="0">
                <a:latin typeface="Open Sans" panose="020B0606030504020204" pitchFamily="34" charset="0"/>
                <a:ea typeface="Open Sans" panose="020B0606030504020204" pitchFamily="34" charset="0"/>
                <a:cs typeface="Open Sans" panose="020B0606030504020204" pitchFamily="34" charset="0"/>
              </a:rPr>
              <a:t> </a:t>
            </a:r>
            <a:r>
              <a:rPr sz="1000" spc="-10" dirty="0">
                <a:latin typeface="Open Sans" panose="020B0606030504020204" pitchFamily="34" charset="0"/>
                <a:ea typeface="Open Sans" panose="020B0606030504020204" pitchFamily="34" charset="0"/>
                <a:cs typeface="Open Sans" panose="020B0606030504020204" pitchFamily="34" charset="0"/>
              </a:rPr>
              <a:t>Practices</a:t>
            </a:r>
          </a:p>
        </p:txBody>
      </p:sp>
      <p:sp>
        <p:nvSpPr>
          <p:cNvPr id="23" name="object 12">
            <a:extLst>
              <a:ext uri="{FF2B5EF4-FFF2-40B4-BE49-F238E27FC236}">
                <a16:creationId xmlns:a16="http://schemas.microsoft.com/office/drawing/2014/main" id="{A610EEA4-D08B-E823-4F52-76FBA9BECDC6}"/>
              </a:ext>
            </a:extLst>
          </p:cNvPr>
          <p:cNvSpPr txBox="1"/>
          <p:nvPr/>
        </p:nvSpPr>
        <p:spPr>
          <a:xfrm>
            <a:off x="4796900" y="941739"/>
            <a:ext cx="3975735" cy="284480"/>
          </a:xfrm>
          <a:prstGeom prst="rect">
            <a:avLst/>
          </a:prstGeom>
        </p:spPr>
        <p:txBody>
          <a:bodyPr vert="horz" wrap="square" lIns="0" tIns="12700" rIns="0" bIns="0" rtlCol="0">
            <a:spAutoFit/>
          </a:bodyPr>
          <a:lstStyle/>
          <a:p>
            <a:pPr marL="12700">
              <a:lnSpc>
                <a:spcPct val="100000"/>
              </a:lnSpc>
              <a:spcBef>
                <a:spcPts val="100"/>
              </a:spcBef>
            </a:pPr>
            <a:r>
              <a:rPr sz="1700" dirty="0">
                <a:solidFill>
                  <a:srgbClr val="0EB0B3"/>
                </a:solidFill>
                <a:latin typeface="Muli" pitchFamily="2" charset="77"/>
                <a:cs typeface="Mulish Medium"/>
              </a:rPr>
              <a:t>Our</a:t>
            </a:r>
            <a:r>
              <a:rPr sz="1700" spc="-65" dirty="0">
                <a:solidFill>
                  <a:srgbClr val="0EB0B3"/>
                </a:solidFill>
                <a:latin typeface="Muli" pitchFamily="2" charset="77"/>
                <a:cs typeface="Mulish Medium"/>
              </a:rPr>
              <a:t> </a:t>
            </a:r>
            <a:r>
              <a:rPr sz="1700" spc="-20" dirty="0">
                <a:solidFill>
                  <a:srgbClr val="0EB0B3"/>
                </a:solidFill>
                <a:latin typeface="Muli" pitchFamily="2" charset="77"/>
                <a:cs typeface="Mulish Medium"/>
              </a:rPr>
              <a:t>Commitment</a:t>
            </a:r>
            <a:r>
              <a:rPr sz="1700" spc="-65" dirty="0">
                <a:solidFill>
                  <a:srgbClr val="0EB0B3"/>
                </a:solidFill>
                <a:latin typeface="Muli" pitchFamily="2" charset="77"/>
                <a:cs typeface="Mulish Medium"/>
              </a:rPr>
              <a:t> </a:t>
            </a:r>
            <a:r>
              <a:rPr sz="1700" dirty="0">
                <a:solidFill>
                  <a:srgbClr val="0EB0B3"/>
                </a:solidFill>
                <a:latin typeface="Muli" pitchFamily="2" charset="77"/>
                <a:cs typeface="Mulish Medium"/>
              </a:rPr>
              <a:t>to</a:t>
            </a:r>
            <a:r>
              <a:rPr sz="1700" spc="-65" dirty="0">
                <a:solidFill>
                  <a:srgbClr val="0EB0B3"/>
                </a:solidFill>
                <a:latin typeface="Muli" pitchFamily="2" charset="77"/>
                <a:cs typeface="Mulish Medium"/>
              </a:rPr>
              <a:t> </a:t>
            </a:r>
            <a:r>
              <a:rPr sz="1700" spc="-10" dirty="0">
                <a:solidFill>
                  <a:srgbClr val="0EB0B3"/>
                </a:solidFill>
                <a:latin typeface="Muli" pitchFamily="2" charset="77"/>
                <a:cs typeface="Mulish Medium"/>
              </a:rPr>
              <a:t>Diversity</a:t>
            </a:r>
            <a:r>
              <a:rPr sz="1700" spc="-65" dirty="0">
                <a:solidFill>
                  <a:srgbClr val="0EB0B3"/>
                </a:solidFill>
                <a:latin typeface="Muli" pitchFamily="2" charset="77"/>
                <a:cs typeface="Mulish Medium"/>
              </a:rPr>
              <a:t> </a:t>
            </a:r>
            <a:r>
              <a:rPr sz="1700" dirty="0">
                <a:solidFill>
                  <a:srgbClr val="0EB0B3"/>
                </a:solidFill>
                <a:latin typeface="Muli" pitchFamily="2" charset="77"/>
                <a:cs typeface="Mulish Medium"/>
              </a:rPr>
              <a:t>&amp;</a:t>
            </a:r>
            <a:r>
              <a:rPr sz="1700" spc="-65" dirty="0">
                <a:solidFill>
                  <a:srgbClr val="0EB0B3"/>
                </a:solidFill>
                <a:latin typeface="Muli" pitchFamily="2" charset="77"/>
                <a:cs typeface="Mulish Medium"/>
              </a:rPr>
              <a:t> </a:t>
            </a:r>
            <a:r>
              <a:rPr sz="1700" spc="-10" dirty="0">
                <a:solidFill>
                  <a:srgbClr val="0EB0B3"/>
                </a:solidFill>
                <a:latin typeface="Muli" pitchFamily="2" charset="77"/>
                <a:cs typeface="Mulish Medium"/>
              </a:rPr>
              <a:t>Inclusion</a:t>
            </a:r>
            <a:endParaRPr sz="1700" dirty="0">
              <a:latin typeface="Muli" pitchFamily="2" charset="77"/>
              <a:cs typeface="Mulish Medium"/>
            </a:endParaRPr>
          </a:p>
        </p:txBody>
      </p:sp>
      <p:pic>
        <p:nvPicPr>
          <p:cNvPr id="7" name="Picture 8" descr="Picture 8">
            <a:extLst>
              <a:ext uri="{FF2B5EF4-FFF2-40B4-BE49-F238E27FC236}">
                <a16:creationId xmlns:a16="http://schemas.microsoft.com/office/drawing/2014/main" id="{C0030A1B-28E8-9F4C-8B12-3859EAD8E57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71172" y="4445393"/>
            <a:ext cx="1320007" cy="798005"/>
          </a:xfrm>
          <a:prstGeom prst="rect">
            <a:avLst/>
          </a:prstGeom>
          <a:ln w="12700">
            <a:miter lim="400000"/>
          </a:ln>
        </p:spPr>
      </p:pic>
      <p:sp>
        <p:nvSpPr>
          <p:cNvPr id="8" name="Footer Placeholder 10">
            <a:extLst>
              <a:ext uri="{FF2B5EF4-FFF2-40B4-BE49-F238E27FC236}">
                <a16:creationId xmlns:a16="http://schemas.microsoft.com/office/drawing/2014/main" id="{1C40A1C9-1F88-53A1-864D-BAAEAD145C78}"/>
              </a:ext>
            </a:extLst>
          </p:cNvPr>
          <p:cNvSpPr txBox="1">
            <a:spLocks/>
          </p:cNvSpPr>
          <p:nvPr/>
        </p:nvSpPr>
        <p:spPr>
          <a:xfrm>
            <a:off x="3028950" y="4844396"/>
            <a:ext cx="3086100" cy="299104"/>
          </a:xfrm>
          <a:prstGeom prst="rect">
            <a:avLst/>
          </a:prstGeom>
        </p:spPr>
        <p:txBody>
          <a:bodyPr vert="horz" wrap="square" lIns="91440" tIns="45720" rIns="91440" bIns="45720" rtlCol="0" anchor="ctr">
            <a:spAutoFit/>
          </a:bodyPr>
          <a:lstStyle>
            <a:lvl1pPr marL="0" algn="ctr">
              <a:defRPr sz="600" b="0" i="0">
                <a:solidFill>
                  <a:srgbClr val="91B9E0"/>
                </a:solidFill>
                <a:latin typeface="Open Sans" panose="020B0606030504020204" pitchFamily="34" charset="0"/>
                <a:ea typeface="Open Sans" panose="020B0606030504020204" pitchFamily="34" charset="0"/>
                <a:cs typeface="Open Sans" panose="020B0606030504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IE"/>
              <a:t>Copyright ©2025. All rights reserved.</a:t>
            </a:r>
          </a:p>
          <a:p>
            <a:endParaRPr lang="en-US"/>
          </a:p>
        </p:txBody>
      </p:sp>
      <p:sp>
        <p:nvSpPr>
          <p:cNvPr id="9" name="Slide Number">
            <a:extLst>
              <a:ext uri="{FF2B5EF4-FFF2-40B4-BE49-F238E27FC236}">
                <a16:creationId xmlns:a16="http://schemas.microsoft.com/office/drawing/2014/main" id="{E627E771-BE1A-DC79-1F1F-66EF0B338463}"/>
              </a:ext>
            </a:extLst>
          </p:cNvPr>
          <p:cNvSpPr txBox="1">
            <a:spLocks/>
          </p:cNvSpPr>
          <p:nvPr/>
        </p:nvSpPr>
        <p:spPr>
          <a:xfrm>
            <a:off x="8647044" y="4837008"/>
            <a:ext cx="496956" cy="231141"/>
          </a:xfrm>
          <a:prstGeom prst="rect">
            <a:avLst/>
          </a:prstGeom>
        </p:spPr>
        <p:txBody>
          <a:bodyPr wrap="square" lIns="0" tIns="0" rIns="0" bIns="0">
            <a:spAutoFit/>
          </a:bodyPr>
          <a:lstStyle>
            <a:lvl1pPr marL="0" algn="ctr">
              <a:defRPr sz="600" b="0" i="0">
                <a:solidFill>
                  <a:srgbClr val="91B9E0"/>
                </a:solidFill>
                <a:latin typeface="Mulish Medium"/>
                <a:ea typeface="+mn-ea"/>
                <a:cs typeface="Mulish Medium"/>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fld id="{86CB4B4D-7CA3-9044-876B-883B54F8677D}" type="slidenum">
              <a:rPr lang="en-IE" smtClean="0"/>
              <a:pPr/>
              <a:t>5</a:t>
            </a:fld>
            <a:endParaRPr lang="en-I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456459" y="1552286"/>
            <a:ext cx="153885" cy="115125"/>
          </a:xfrm>
          <a:prstGeom prst="rect">
            <a:avLst/>
          </a:prstGeom>
        </p:spPr>
      </p:pic>
      <p:pic>
        <p:nvPicPr>
          <p:cNvPr id="4" name="object 4"/>
          <p:cNvPicPr/>
          <p:nvPr/>
        </p:nvPicPr>
        <p:blipFill>
          <a:blip r:embed="rId2" cstate="print"/>
          <a:stretch>
            <a:fillRect/>
          </a:stretch>
        </p:blipFill>
        <p:spPr>
          <a:xfrm>
            <a:off x="456459" y="2119587"/>
            <a:ext cx="153885" cy="115125"/>
          </a:xfrm>
          <a:prstGeom prst="rect">
            <a:avLst/>
          </a:prstGeom>
        </p:spPr>
      </p:pic>
      <p:pic>
        <p:nvPicPr>
          <p:cNvPr id="5" name="object 5"/>
          <p:cNvPicPr/>
          <p:nvPr/>
        </p:nvPicPr>
        <p:blipFill>
          <a:blip r:embed="rId2" cstate="print"/>
          <a:stretch>
            <a:fillRect/>
          </a:stretch>
        </p:blipFill>
        <p:spPr>
          <a:xfrm>
            <a:off x="514351" y="2698499"/>
            <a:ext cx="153885" cy="115125"/>
          </a:xfrm>
          <a:prstGeom prst="rect">
            <a:avLst/>
          </a:prstGeom>
        </p:spPr>
      </p:pic>
      <p:pic>
        <p:nvPicPr>
          <p:cNvPr id="6" name="object 6"/>
          <p:cNvPicPr/>
          <p:nvPr/>
        </p:nvPicPr>
        <p:blipFill>
          <a:blip r:embed="rId2" cstate="print"/>
          <a:stretch>
            <a:fillRect/>
          </a:stretch>
        </p:blipFill>
        <p:spPr>
          <a:xfrm>
            <a:off x="508578" y="3591263"/>
            <a:ext cx="153885" cy="115125"/>
          </a:xfrm>
          <a:prstGeom prst="rect">
            <a:avLst/>
          </a:prstGeom>
        </p:spPr>
      </p:pic>
      <p:grpSp>
        <p:nvGrpSpPr>
          <p:cNvPr id="8" name="object 8"/>
          <p:cNvGrpSpPr/>
          <p:nvPr/>
        </p:nvGrpSpPr>
        <p:grpSpPr>
          <a:xfrm>
            <a:off x="5989510" y="1548004"/>
            <a:ext cx="2697480" cy="3139440"/>
            <a:chOff x="5989510" y="1548004"/>
            <a:chExt cx="2697480" cy="3139440"/>
          </a:xfrm>
        </p:grpSpPr>
        <p:pic>
          <p:nvPicPr>
            <p:cNvPr id="9" name="object 9"/>
            <p:cNvPicPr/>
            <p:nvPr/>
          </p:nvPicPr>
          <p:blipFill>
            <a:blip r:embed="rId3" cstate="print"/>
            <a:stretch>
              <a:fillRect/>
            </a:stretch>
          </p:blipFill>
          <p:spPr>
            <a:xfrm>
              <a:off x="5989510" y="1548004"/>
              <a:ext cx="2697295" cy="3139198"/>
            </a:xfrm>
            <a:prstGeom prst="rect">
              <a:avLst/>
            </a:prstGeom>
          </p:spPr>
        </p:pic>
        <p:sp>
          <p:nvSpPr>
            <p:cNvPr id="10" name="object 10"/>
            <p:cNvSpPr/>
            <p:nvPr/>
          </p:nvSpPr>
          <p:spPr>
            <a:xfrm>
              <a:off x="5989510" y="3706388"/>
              <a:ext cx="1830705" cy="981075"/>
            </a:xfrm>
            <a:custGeom>
              <a:avLst/>
              <a:gdLst/>
              <a:ahLst/>
              <a:cxnLst/>
              <a:rect l="l" t="t" r="r" b="b"/>
              <a:pathLst>
                <a:path w="1830704" h="981075">
                  <a:moveTo>
                    <a:pt x="0" y="0"/>
                  </a:moveTo>
                  <a:lnTo>
                    <a:pt x="0" y="836807"/>
                  </a:lnTo>
                  <a:lnTo>
                    <a:pt x="7341" y="882323"/>
                  </a:lnTo>
                  <a:lnTo>
                    <a:pt x="27785" y="921853"/>
                  </a:lnTo>
                  <a:lnTo>
                    <a:pt x="58959" y="953027"/>
                  </a:lnTo>
                  <a:lnTo>
                    <a:pt x="98490" y="973471"/>
                  </a:lnTo>
                  <a:lnTo>
                    <a:pt x="144005" y="980813"/>
                  </a:lnTo>
                  <a:lnTo>
                    <a:pt x="1830516" y="980813"/>
                  </a:lnTo>
                  <a:lnTo>
                    <a:pt x="1793876" y="935362"/>
                  </a:lnTo>
                  <a:lnTo>
                    <a:pt x="1764975" y="901023"/>
                  </a:lnTo>
                  <a:lnTo>
                    <a:pt x="1735497" y="867195"/>
                  </a:lnTo>
                  <a:lnTo>
                    <a:pt x="1705448" y="833883"/>
                  </a:lnTo>
                  <a:lnTo>
                    <a:pt x="1674836" y="801096"/>
                  </a:lnTo>
                  <a:lnTo>
                    <a:pt x="1643669" y="768842"/>
                  </a:lnTo>
                  <a:lnTo>
                    <a:pt x="1611955" y="737127"/>
                  </a:lnTo>
                  <a:lnTo>
                    <a:pt x="1579701" y="705961"/>
                  </a:lnTo>
                  <a:lnTo>
                    <a:pt x="1546914" y="675349"/>
                  </a:lnTo>
                  <a:lnTo>
                    <a:pt x="1513602" y="645300"/>
                  </a:lnTo>
                  <a:lnTo>
                    <a:pt x="1479774" y="615821"/>
                  </a:lnTo>
                  <a:lnTo>
                    <a:pt x="1445435" y="586921"/>
                  </a:lnTo>
                  <a:lnTo>
                    <a:pt x="1410595" y="558606"/>
                  </a:lnTo>
                  <a:lnTo>
                    <a:pt x="1375260" y="530884"/>
                  </a:lnTo>
                  <a:lnTo>
                    <a:pt x="1339439" y="503762"/>
                  </a:lnTo>
                  <a:lnTo>
                    <a:pt x="1303138" y="477249"/>
                  </a:lnTo>
                  <a:lnTo>
                    <a:pt x="1266365" y="451352"/>
                  </a:lnTo>
                  <a:lnTo>
                    <a:pt x="1229129" y="426078"/>
                  </a:lnTo>
                  <a:lnTo>
                    <a:pt x="1191436" y="401436"/>
                  </a:lnTo>
                  <a:lnTo>
                    <a:pt x="1153294" y="377432"/>
                  </a:lnTo>
                  <a:lnTo>
                    <a:pt x="1114711" y="354074"/>
                  </a:lnTo>
                  <a:lnTo>
                    <a:pt x="1075694" y="331370"/>
                  </a:lnTo>
                  <a:lnTo>
                    <a:pt x="1036251" y="309328"/>
                  </a:lnTo>
                  <a:lnTo>
                    <a:pt x="996390" y="287955"/>
                  </a:lnTo>
                  <a:lnTo>
                    <a:pt x="956118" y="267258"/>
                  </a:lnTo>
                  <a:lnTo>
                    <a:pt x="915442" y="247246"/>
                  </a:lnTo>
                  <a:lnTo>
                    <a:pt x="874371" y="227925"/>
                  </a:lnTo>
                  <a:lnTo>
                    <a:pt x="832911" y="209304"/>
                  </a:lnTo>
                  <a:lnTo>
                    <a:pt x="791071" y="191389"/>
                  </a:lnTo>
                  <a:lnTo>
                    <a:pt x="748859" y="174190"/>
                  </a:lnTo>
                  <a:lnTo>
                    <a:pt x="706280" y="157712"/>
                  </a:lnTo>
                  <a:lnTo>
                    <a:pt x="663344" y="141964"/>
                  </a:lnTo>
                  <a:lnTo>
                    <a:pt x="620058" y="126954"/>
                  </a:lnTo>
                  <a:lnTo>
                    <a:pt x="576429" y="112689"/>
                  </a:lnTo>
                  <a:lnTo>
                    <a:pt x="532466" y="99176"/>
                  </a:lnTo>
                  <a:lnTo>
                    <a:pt x="488175" y="86423"/>
                  </a:lnTo>
                  <a:lnTo>
                    <a:pt x="443564" y="74438"/>
                  </a:lnTo>
                  <a:lnTo>
                    <a:pt x="398641" y="63228"/>
                  </a:lnTo>
                  <a:lnTo>
                    <a:pt x="353413" y="52802"/>
                  </a:lnTo>
                  <a:lnTo>
                    <a:pt x="307888" y="43166"/>
                  </a:lnTo>
                  <a:lnTo>
                    <a:pt x="262074" y="34327"/>
                  </a:lnTo>
                  <a:lnTo>
                    <a:pt x="215978" y="26295"/>
                  </a:lnTo>
                  <a:lnTo>
                    <a:pt x="169608" y="19076"/>
                  </a:lnTo>
                  <a:lnTo>
                    <a:pt x="122971" y="12678"/>
                  </a:lnTo>
                  <a:lnTo>
                    <a:pt x="76075" y="7108"/>
                  </a:lnTo>
                  <a:lnTo>
                    <a:pt x="28927" y="2374"/>
                  </a:lnTo>
                  <a:lnTo>
                    <a:pt x="0" y="0"/>
                  </a:lnTo>
                  <a:close/>
                </a:path>
              </a:pathLst>
            </a:custGeom>
            <a:solidFill>
              <a:srgbClr val="5603AD"/>
            </a:solidFill>
          </p:spPr>
          <p:txBody>
            <a:bodyPr wrap="square" lIns="0" tIns="0" rIns="0" bIns="0" rtlCol="0"/>
            <a:lstStyle/>
            <a:p>
              <a:endParaRPr/>
            </a:p>
          </p:txBody>
        </p:sp>
        <p:sp>
          <p:nvSpPr>
            <p:cNvPr id="11" name="object 11"/>
            <p:cNvSpPr/>
            <p:nvPr/>
          </p:nvSpPr>
          <p:spPr>
            <a:xfrm>
              <a:off x="5989510" y="2827148"/>
              <a:ext cx="885825" cy="1860550"/>
            </a:xfrm>
            <a:custGeom>
              <a:avLst/>
              <a:gdLst/>
              <a:ahLst/>
              <a:cxnLst/>
              <a:rect l="l" t="t" r="r" b="b"/>
              <a:pathLst>
                <a:path w="885825" h="1860550">
                  <a:moveTo>
                    <a:pt x="0" y="0"/>
                  </a:moveTo>
                  <a:lnTo>
                    <a:pt x="116" y="1716771"/>
                  </a:lnTo>
                  <a:lnTo>
                    <a:pt x="7341" y="1761563"/>
                  </a:lnTo>
                  <a:lnTo>
                    <a:pt x="27785" y="1801093"/>
                  </a:lnTo>
                  <a:lnTo>
                    <a:pt x="58959" y="1832267"/>
                  </a:lnTo>
                  <a:lnTo>
                    <a:pt x="98490" y="1852711"/>
                  </a:lnTo>
                  <a:lnTo>
                    <a:pt x="144005" y="1860053"/>
                  </a:lnTo>
                  <a:lnTo>
                    <a:pt x="885647" y="1860053"/>
                  </a:lnTo>
                  <a:lnTo>
                    <a:pt x="883456" y="1811790"/>
                  </a:lnTo>
                  <a:lnTo>
                    <a:pt x="880417" y="1764162"/>
                  </a:lnTo>
                  <a:lnTo>
                    <a:pt x="876527" y="1716771"/>
                  </a:lnTo>
                  <a:lnTo>
                    <a:pt x="871793" y="1669623"/>
                  </a:lnTo>
                  <a:lnTo>
                    <a:pt x="866224" y="1622727"/>
                  </a:lnTo>
                  <a:lnTo>
                    <a:pt x="859825" y="1576090"/>
                  </a:lnTo>
                  <a:lnTo>
                    <a:pt x="852606" y="1529720"/>
                  </a:lnTo>
                  <a:lnTo>
                    <a:pt x="844574" y="1483624"/>
                  </a:lnTo>
                  <a:lnTo>
                    <a:pt x="835736" y="1437810"/>
                  </a:lnTo>
                  <a:lnTo>
                    <a:pt x="826099" y="1392285"/>
                  </a:lnTo>
                  <a:lnTo>
                    <a:pt x="815673" y="1347057"/>
                  </a:lnTo>
                  <a:lnTo>
                    <a:pt x="804463" y="1302134"/>
                  </a:lnTo>
                  <a:lnTo>
                    <a:pt x="792478" y="1257523"/>
                  </a:lnTo>
                  <a:lnTo>
                    <a:pt x="779725" y="1213232"/>
                  </a:lnTo>
                  <a:lnTo>
                    <a:pt x="766212" y="1169269"/>
                  </a:lnTo>
                  <a:lnTo>
                    <a:pt x="751947" y="1125640"/>
                  </a:lnTo>
                  <a:lnTo>
                    <a:pt x="736937" y="1082354"/>
                  </a:lnTo>
                  <a:lnTo>
                    <a:pt x="721189" y="1039418"/>
                  </a:lnTo>
                  <a:lnTo>
                    <a:pt x="704711" y="996839"/>
                  </a:lnTo>
                  <a:lnTo>
                    <a:pt x="687512" y="954627"/>
                  </a:lnTo>
                  <a:lnTo>
                    <a:pt x="669598" y="912787"/>
                  </a:lnTo>
                  <a:lnTo>
                    <a:pt x="650976" y="871327"/>
                  </a:lnTo>
                  <a:lnTo>
                    <a:pt x="631656" y="830256"/>
                  </a:lnTo>
                  <a:lnTo>
                    <a:pt x="611643" y="789580"/>
                  </a:lnTo>
                  <a:lnTo>
                    <a:pt x="590946" y="749308"/>
                  </a:lnTo>
                  <a:lnTo>
                    <a:pt x="569573" y="709447"/>
                  </a:lnTo>
                  <a:lnTo>
                    <a:pt x="547531" y="670004"/>
                  </a:lnTo>
                  <a:lnTo>
                    <a:pt x="524827" y="630987"/>
                  </a:lnTo>
                  <a:lnTo>
                    <a:pt x="501469" y="592404"/>
                  </a:lnTo>
                  <a:lnTo>
                    <a:pt x="477465" y="554262"/>
                  </a:lnTo>
                  <a:lnTo>
                    <a:pt x="452823" y="516569"/>
                  </a:lnTo>
                  <a:lnTo>
                    <a:pt x="427549" y="479333"/>
                  </a:lnTo>
                  <a:lnTo>
                    <a:pt x="401652" y="442560"/>
                  </a:lnTo>
                  <a:lnTo>
                    <a:pt x="375139" y="406259"/>
                  </a:lnTo>
                  <a:lnTo>
                    <a:pt x="348018" y="370438"/>
                  </a:lnTo>
                  <a:lnTo>
                    <a:pt x="320296" y="335103"/>
                  </a:lnTo>
                  <a:lnTo>
                    <a:pt x="291980" y="300263"/>
                  </a:lnTo>
                  <a:lnTo>
                    <a:pt x="263080" y="265924"/>
                  </a:lnTo>
                  <a:lnTo>
                    <a:pt x="233601" y="232096"/>
                  </a:lnTo>
                  <a:lnTo>
                    <a:pt x="203552" y="198784"/>
                  </a:lnTo>
                  <a:lnTo>
                    <a:pt x="172941" y="165997"/>
                  </a:lnTo>
                  <a:lnTo>
                    <a:pt x="141774" y="133743"/>
                  </a:lnTo>
                  <a:lnTo>
                    <a:pt x="110059" y="102029"/>
                  </a:lnTo>
                  <a:lnTo>
                    <a:pt x="77805" y="70862"/>
                  </a:lnTo>
                  <a:lnTo>
                    <a:pt x="45018" y="40250"/>
                  </a:lnTo>
                  <a:lnTo>
                    <a:pt x="11707" y="10201"/>
                  </a:lnTo>
                  <a:lnTo>
                    <a:pt x="0" y="0"/>
                  </a:lnTo>
                  <a:close/>
                </a:path>
              </a:pathLst>
            </a:custGeom>
            <a:solidFill>
              <a:srgbClr val="FFFFFF">
                <a:alpha val="19999"/>
              </a:srgbClr>
            </a:solidFill>
          </p:spPr>
          <p:txBody>
            <a:bodyPr wrap="square" lIns="0" tIns="0" rIns="0" bIns="0" rtlCol="0"/>
            <a:lstStyle/>
            <a:p>
              <a:endParaRPr/>
            </a:p>
          </p:txBody>
        </p:sp>
      </p:grpSp>
      <p:sp>
        <p:nvSpPr>
          <p:cNvPr id="20" name="object 2">
            <a:extLst>
              <a:ext uri="{FF2B5EF4-FFF2-40B4-BE49-F238E27FC236}">
                <a16:creationId xmlns:a16="http://schemas.microsoft.com/office/drawing/2014/main" id="{C45F9651-EBF2-D363-4A6E-16934724ACC6}"/>
              </a:ext>
            </a:extLst>
          </p:cNvPr>
          <p:cNvSpPr txBox="1">
            <a:spLocks noGrp="1"/>
          </p:cNvSpPr>
          <p:nvPr>
            <p:ph type="title"/>
          </p:nvPr>
        </p:nvSpPr>
        <p:spPr>
          <a:xfrm>
            <a:off x="444500" y="364646"/>
            <a:ext cx="4869180" cy="382156"/>
          </a:xfrm>
          <a:prstGeom prst="rect">
            <a:avLst/>
          </a:prstGeom>
        </p:spPr>
        <p:txBody>
          <a:bodyPr vert="horz" wrap="square" lIns="0" tIns="12700" rIns="0" bIns="0" rtlCol="0">
            <a:spAutoFit/>
          </a:bodyPr>
          <a:lstStyle/>
          <a:p>
            <a:pPr marL="12700">
              <a:lnSpc>
                <a:spcPct val="100000"/>
              </a:lnSpc>
              <a:spcBef>
                <a:spcPts val="100"/>
              </a:spcBef>
            </a:pPr>
            <a:r>
              <a:rPr spc="-20" dirty="0">
                <a:latin typeface="Muli" pitchFamily="2" charset="77"/>
              </a:rPr>
              <a:t>Career</a:t>
            </a:r>
            <a:r>
              <a:rPr spc="-70" dirty="0">
                <a:latin typeface="Muli" pitchFamily="2" charset="77"/>
              </a:rPr>
              <a:t> </a:t>
            </a:r>
            <a:r>
              <a:rPr spc="-30" dirty="0">
                <a:latin typeface="Muli" pitchFamily="2" charset="77"/>
              </a:rPr>
              <a:t>Progression</a:t>
            </a:r>
            <a:r>
              <a:rPr spc="-70" dirty="0">
                <a:latin typeface="Muli" pitchFamily="2" charset="77"/>
              </a:rPr>
              <a:t> </a:t>
            </a:r>
            <a:r>
              <a:rPr dirty="0">
                <a:latin typeface="Muli" pitchFamily="2" charset="77"/>
              </a:rPr>
              <a:t>&amp;</a:t>
            </a:r>
            <a:r>
              <a:rPr spc="-65" dirty="0">
                <a:latin typeface="Muli" pitchFamily="2" charset="77"/>
              </a:rPr>
              <a:t> </a:t>
            </a:r>
            <a:r>
              <a:rPr spc="-10" dirty="0">
                <a:latin typeface="Muli" pitchFamily="2" charset="77"/>
              </a:rPr>
              <a:t>Development</a:t>
            </a:r>
          </a:p>
        </p:txBody>
      </p:sp>
      <p:sp>
        <p:nvSpPr>
          <p:cNvPr id="21" name="object 7">
            <a:extLst>
              <a:ext uri="{FF2B5EF4-FFF2-40B4-BE49-F238E27FC236}">
                <a16:creationId xmlns:a16="http://schemas.microsoft.com/office/drawing/2014/main" id="{21A4CC46-B2E8-5655-0618-5262DDFE85FB}"/>
              </a:ext>
            </a:extLst>
          </p:cNvPr>
          <p:cNvSpPr txBox="1"/>
          <p:nvPr/>
        </p:nvSpPr>
        <p:spPr>
          <a:xfrm>
            <a:off x="514351" y="932852"/>
            <a:ext cx="5118100" cy="3320524"/>
          </a:xfrm>
          <a:prstGeom prst="rect">
            <a:avLst/>
          </a:prstGeom>
        </p:spPr>
        <p:txBody>
          <a:bodyPr vert="horz" wrap="square" lIns="0" tIns="20320" rIns="0" bIns="0" rtlCol="0">
            <a:spAutoFit/>
          </a:bodyPr>
          <a:lstStyle/>
          <a:p>
            <a:pPr marL="12700" marR="297815" algn="l">
              <a:lnSpc>
                <a:spcPts val="1300"/>
              </a:lnSpc>
              <a:spcBef>
                <a:spcPts val="160"/>
              </a:spcBef>
            </a:pPr>
            <a:r>
              <a:rPr sz="1000" dirty="0">
                <a:solidFill>
                  <a:srgbClr val="4A4A4A"/>
                </a:solidFill>
                <a:latin typeface="Open Sans" panose="020B0606030504020204" pitchFamily="34" charset="0"/>
                <a:ea typeface="Open Sans" panose="020B0606030504020204" pitchFamily="34" charset="0"/>
                <a:cs typeface="Open Sans" panose="020B0606030504020204" pitchFamily="34" charset="0"/>
              </a:rPr>
              <a:t>Kneat is committed to fostering inclusive long-term careers at the Company and</a:t>
            </a:r>
            <a:r>
              <a:rPr lang="en-IE" sz="1000" dirty="0">
                <a:solidFill>
                  <a:srgbClr val="4A4A4A"/>
                </a:solidFill>
                <a:latin typeface="Open Sans" panose="020B0606030504020204" pitchFamily="34" charset="0"/>
                <a:ea typeface="Open Sans" panose="020B0606030504020204" pitchFamily="34" charset="0"/>
                <a:cs typeface="Open Sans" panose="020B0606030504020204" pitchFamily="34" charset="0"/>
              </a:rPr>
              <a:t> </a:t>
            </a:r>
            <a:br>
              <a:rPr lang="en-IE" sz="1000" dirty="0">
                <a:solidFill>
                  <a:srgbClr val="4A4A4A"/>
                </a:solidFill>
                <a:latin typeface="Open Sans" panose="020B0606030504020204" pitchFamily="34" charset="0"/>
                <a:ea typeface="Open Sans" panose="020B0606030504020204" pitchFamily="34" charset="0"/>
                <a:cs typeface="Open Sans" panose="020B0606030504020204" pitchFamily="34" charset="0"/>
              </a:rPr>
            </a:br>
            <a:r>
              <a:rPr sz="1000" dirty="0">
                <a:solidFill>
                  <a:srgbClr val="4A4A4A"/>
                </a:solidFill>
                <a:latin typeface="Open Sans" panose="020B0606030504020204" pitchFamily="34" charset="0"/>
                <a:ea typeface="Open Sans" panose="020B0606030504020204" pitchFamily="34" charset="0"/>
                <a:cs typeface="Open Sans" panose="020B0606030504020204" pitchFamily="34" charset="0"/>
              </a:rPr>
              <a:t>to invest in the growth and development of all team members through learning and development initiatives.</a:t>
            </a:r>
            <a:endParaRPr sz="1000" dirty="0">
              <a:latin typeface="Open Sans" panose="020B0606030504020204" pitchFamily="34" charset="0"/>
              <a:ea typeface="Open Sans" panose="020B0606030504020204" pitchFamily="34" charset="0"/>
              <a:cs typeface="Open Sans" panose="020B0606030504020204" pitchFamily="34" charset="0"/>
            </a:endParaRPr>
          </a:p>
          <a:p>
            <a:pPr marL="201930" marR="168910" algn="l">
              <a:lnSpc>
                <a:spcPts val="1300"/>
              </a:lnSpc>
              <a:spcBef>
                <a:spcPts val="565"/>
              </a:spcBef>
            </a:pPr>
            <a:r>
              <a:rPr sz="1000" dirty="0">
                <a:solidFill>
                  <a:srgbClr val="4A4A4A"/>
                </a:solidFill>
                <a:latin typeface="Open Sans" panose="020B0606030504020204" pitchFamily="34" charset="0"/>
                <a:ea typeface="Open Sans" panose="020B0606030504020204" pitchFamily="34" charset="0"/>
                <a:cs typeface="Open Sans" panose="020B0606030504020204" pitchFamily="34" charset="0"/>
              </a:rPr>
              <a:t>In 202</a:t>
            </a:r>
            <a:r>
              <a:rPr lang="en-US" sz="1000" dirty="0">
                <a:solidFill>
                  <a:srgbClr val="4A4A4A"/>
                </a:solidFill>
                <a:latin typeface="Open Sans" panose="020B0606030504020204" pitchFamily="34" charset="0"/>
                <a:ea typeface="Open Sans" panose="020B0606030504020204" pitchFamily="34" charset="0"/>
                <a:cs typeface="Open Sans" panose="020B0606030504020204" pitchFamily="34" charset="0"/>
              </a:rPr>
              <a:t>5</a:t>
            </a:r>
            <a:r>
              <a:rPr sz="1000" dirty="0">
                <a:solidFill>
                  <a:srgbClr val="4A4A4A"/>
                </a:solidFill>
                <a:latin typeface="Open Sans" panose="020B0606030504020204" pitchFamily="34" charset="0"/>
                <a:ea typeface="Open Sans" panose="020B0606030504020204" pitchFamily="34" charset="0"/>
                <a:cs typeface="Open Sans" panose="020B0606030504020204" pitchFamily="34" charset="0"/>
              </a:rPr>
              <a:t>/2</a:t>
            </a:r>
            <a:r>
              <a:rPr lang="en-US" sz="1000" dirty="0">
                <a:solidFill>
                  <a:srgbClr val="4A4A4A"/>
                </a:solidFill>
                <a:latin typeface="Open Sans" panose="020B0606030504020204" pitchFamily="34" charset="0"/>
                <a:ea typeface="Open Sans" panose="020B0606030504020204" pitchFamily="34" charset="0"/>
                <a:cs typeface="Open Sans" panose="020B0606030504020204" pitchFamily="34" charset="0"/>
              </a:rPr>
              <a:t>6</a:t>
            </a:r>
            <a:r>
              <a:rPr sz="1000" dirty="0">
                <a:solidFill>
                  <a:srgbClr val="4A4A4A"/>
                </a:solidFill>
                <a:latin typeface="Open Sans" panose="020B0606030504020204" pitchFamily="34" charset="0"/>
                <a:ea typeface="Open Sans" panose="020B0606030504020204" pitchFamily="34" charset="0"/>
                <a:cs typeface="Open Sans" panose="020B0606030504020204" pitchFamily="34" charset="0"/>
              </a:rPr>
              <a:t>, female team members represented </a:t>
            </a:r>
            <a:r>
              <a:rPr lang="en-US" sz="1000" b="1" dirty="0">
                <a:solidFill>
                  <a:srgbClr val="4A4A4A"/>
                </a:solidFill>
                <a:latin typeface="Open Sans" panose="020B0606030504020204" pitchFamily="34" charset="0"/>
                <a:ea typeface="Open Sans" panose="020B0606030504020204" pitchFamily="34" charset="0"/>
                <a:cs typeface="Open Sans" panose="020B0606030504020204" pitchFamily="34" charset="0"/>
              </a:rPr>
              <a:t>65</a:t>
            </a:r>
            <a:r>
              <a:rPr sz="1000" b="1" dirty="0">
                <a:solidFill>
                  <a:srgbClr val="4A4A4A"/>
                </a:solidFill>
                <a:latin typeface="Open Sans" panose="020B0606030504020204" pitchFamily="34" charset="0"/>
                <a:ea typeface="Open Sans" panose="020B0606030504020204" pitchFamily="34" charset="0"/>
                <a:cs typeface="Open Sans" panose="020B0606030504020204" pitchFamily="34" charset="0"/>
              </a:rPr>
              <a:t>% of participants </a:t>
            </a:r>
            <a:r>
              <a:rPr sz="1000" dirty="0">
                <a:solidFill>
                  <a:srgbClr val="4A4A4A"/>
                </a:solidFill>
                <a:latin typeface="Open Sans" panose="020B0606030504020204" pitchFamily="34" charset="0"/>
                <a:ea typeface="Open Sans" panose="020B0606030504020204" pitchFamily="34" charset="0"/>
                <a:cs typeface="Open Sans" panose="020B0606030504020204" pitchFamily="34" charset="0"/>
              </a:rPr>
              <a:t>in Kneat- sponsored learning and development programs</a:t>
            </a:r>
            <a:r>
              <a:rPr lang="en-US" sz="1000" dirty="0">
                <a:solidFill>
                  <a:srgbClr val="4A4A4A"/>
                </a:solidFill>
                <a:latin typeface="Open Sans" panose="020B0606030504020204" pitchFamily="34" charset="0"/>
                <a:ea typeface="Open Sans" panose="020B0606030504020204" pitchFamily="34" charset="0"/>
                <a:cs typeface="Open Sans" panose="020B0606030504020204" pitchFamily="34" charset="0"/>
              </a:rPr>
              <a:t>.</a:t>
            </a:r>
            <a:endParaRPr sz="1000" dirty="0">
              <a:latin typeface="Open Sans" panose="020B0606030504020204" pitchFamily="34" charset="0"/>
              <a:ea typeface="Open Sans" panose="020B0606030504020204" pitchFamily="34" charset="0"/>
              <a:cs typeface="Open Sans" panose="020B0606030504020204" pitchFamily="34" charset="0"/>
            </a:endParaRPr>
          </a:p>
          <a:p>
            <a:pPr marL="201930" marR="5080" algn="l">
              <a:lnSpc>
                <a:spcPts val="1300"/>
              </a:lnSpc>
              <a:spcBef>
                <a:spcPts val="565"/>
              </a:spcBef>
            </a:pPr>
            <a:r>
              <a:rPr sz="1000" dirty="0">
                <a:solidFill>
                  <a:srgbClr val="4A4A4A"/>
                </a:solidFill>
                <a:latin typeface="Open Sans" panose="020B0606030504020204" pitchFamily="34" charset="0"/>
                <a:ea typeface="Open Sans" panose="020B0606030504020204" pitchFamily="34" charset="0"/>
                <a:cs typeface="Open Sans" panose="020B0606030504020204" pitchFamily="34" charset="0"/>
              </a:rPr>
              <a:t>Kneat has continued to partner with University College Dublin to support team members aspiring to leadership roles the opportunity to complete the Professional Academy Diploma in Leadership &amp; Management. </a:t>
            </a:r>
            <a:endParaRPr lang="en-GB" sz="1000" dirty="0">
              <a:solidFill>
                <a:srgbClr val="4A4A4A"/>
              </a:solidFill>
              <a:latin typeface="Open Sans" panose="020B0606030504020204" pitchFamily="34" charset="0"/>
              <a:ea typeface="Open Sans" panose="020B0606030504020204" pitchFamily="34" charset="0"/>
              <a:cs typeface="Open Sans" panose="020B0606030504020204" pitchFamily="34" charset="0"/>
            </a:endParaRPr>
          </a:p>
          <a:p>
            <a:pPr marL="201930" marR="5080" algn="l">
              <a:lnSpc>
                <a:spcPts val="1300"/>
              </a:lnSpc>
              <a:spcBef>
                <a:spcPts val="565"/>
              </a:spcBef>
            </a:pPr>
            <a:r>
              <a:rPr sz="1000" dirty="0">
                <a:solidFill>
                  <a:srgbClr val="4A4A4A"/>
                </a:solidFill>
                <a:latin typeface="Open Sans" panose="020B0606030504020204" pitchFamily="34" charset="0"/>
                <a:ea typeface="Open Sans" panose="020B0606030504020204" pitchFamily="34" charset="0"/>
                <a:cs typeface="Open Sans" panose="020B0606030504020204" pitchFamily="34" charset="0"/>
              </a:rPr>
              <a:t>Kneat launched its first Graduate Rotation Programme in 2023, the initial group have since transitioned into permanent roles and are actively contributing to the business. The Company continues to hire graduates annually across multiple departments, reflecting Kneat’s continued investment in developing early career talent, gender diversity and supporting long-term career development.</a:t>
            </a:r>
            <a:endParaRPr sz="1000" dirty="0">
              <a:latin typeface="Open Sans" panose="020B0606030504020204" pitchFamily="34" charset="0"/>
              <a:ea typeface="Open Sans" panose="020B0606030504020204" pitchFamily="34" charset="0"/>
              <a:cs typeface="Open Sans" panose="020B0606030504020204" pitchFamily="34" charset="0"/>
            </a:endParaRPr>
          </a:p>
          <a:p>
            <a:pPr marL="201930" marR="73660" algn="l">
              <a:lnSpc>
                <a:spcPts val="1300"/>
              </a:lnSpc>
              <a:spcBef>
                <a:spcPts val="565"/>
              </a:spcBef>
            </a:pPr>
            <a:r>
              <a:rPr sz="1000" dirty="0">
                <a:solidFill>
                  <a:srgbClr val="4A4A4A"/>
                </a:solidFill>
                <a:latin typeface="Open Sans" panose="020B0606030504020204" pitchFamily="34" charset="0"/>
                <a:ea typeface="Open Sans" panose="020B0606030504020204" pitchFamily="34" charset="0"/>
                <a:cs typeface="Open Sans" panose="020B0606030504020204" pitchFamily="34" charset="0"/>
              </a:rPr>
              <a:t>During 202</a:t>
            </a:r>
            <a:r>
              <a:rPr lang="en-US" sz="1000" dirty="0">
                <a:solidFill>
                  <a:srgbClr val="4A4A4A"/>
                </a:solidFill>
                <a:latin typeface="Open Sans" panose="020B0606030504020204" pitchFamily="34" charset="0"/>
                <a:ea typeface="Open Sans" panose="020B0606030504020204" pitchFamily="34" charset="0"/>
                <a:cs typeface="Open Sans" panose="020B0606030504020204" pitchFamily="34" charset="0"/>
              </a:rPr>
              <a:t>6</a:t>
            </a:r>
            <a:r>
              <a:rPr sz="1000" dirty="0">
                <a:solidFill>
                  <a:srgbClr val="4A4A4A"/>
                </a:solidFill>
                <a:latin typeface="Open Sans" panose="020B0606030504020204" pitchFamily="34" charset="0"/>
                <a:ea typeface="Open Sans" panose="020B0606030504020204" pitchFamily="34" charset="0"/>
                <a:cs typeface="Open Sans" panose="020B0606030504020204" pitchFamily="34" charset="0"/>
              </a:rPr>
              <a:t>, Kneat sponsored team members on the American Chamber of Commerce’s Women in Global Organisations Peer Mentoring program and Emerging Leaders Programme. Currently, females represent </a:t>
            </a:r>
            <a:r>
              <a:rPr sz="1000" b="1" dirty="0">
                <a:solidFill>
                  <a:srgbClr val="4A4A4A"/>
                </a:solidFill>
                <a:latin typeface="Open Sans" panose="020B0606030504020204" pitchFamily="34" charset="0"/>
                <a:ea typeface="Open Sans" panose="020B0606030504020204" pitchFamily="34" charset="0"/>
                <a:cs typeface="Open Sans" panose="020B0606030504020204" pitchFamily="34" charset="0"/>
              </a:rPr>
              <a:t>75% of participants </a:t>
            </a:r>
            <a:r>
              <a:rPr sz="1000" dirty="0">
                <a:solidFill>
                  <a:srgbClr val="4A4A4A"/>
                </a:solidFill>
                <a:latin typeface="Open Sans" panose="020B0606030504020204" pitchFamily="34" charset="0"/>
                <a:ea typeface="Open Sans" panose="020B0606030504020204" pitchFamily="34" charset="0"/>
                <a:cs typeface="Open Sans" panose="020B0606030504020204" pitchFamily="34" charset="0"/>
              </a:rPr>
              <a:t>in these programmes, promoting progression through targeted initiatives that enable sharing insights, exploring practices, and gaining new perspectives.</a:t>
            </a:r>
            <a:endParaRPr sz="1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7" descr="Picture 17">
            <a:extLst>
              <a:ext uri="{FF2B5EF4-FFF2-40B4-BE49-F238E27FC236}">
                <a16:creationId xmlns:a16="http://schemas.microsoft.com/office/drawing/2014/main" id="{52F728C8-0118-0B68-9D19-DCBAF9F9C23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1451" y="4810467"/>
            <a:ext cx="685801" cy="241790"/>
          </a:xfrm>
          <a:prstGeom prst="rect">
            <a:avLst/>
          </a:prstGeom>
          <a:ln w="12700">
            <a:miter lim="400000"/>
          </a:ln>
        </p:spPr>
      </p:pic>
      <p:sp>
        <p:nvSpPr>
          <p:cNvPr id="7" name="Footer Placeholder 10">
            <a:extLst>
              <a:ext uri="{FF2B5EF4-FFF2-40B4-BE49-F238E27FC236}">
                <a16:creationId xmlns:a16="http://schemas.microsoft.com/office/drawing/2014/main" id="{56C0185B-DF95-DAD1-2D2E-E1416B41B7C0}"/>
              </a:ext>
            </a:extLst>
          </p:cNvPr>
          <p:cNvSpPr txBox="1">
            <a:spLocks/>
          </p:cNvSpPr>
          <p:nvPr/>
        </p:nvSpPr>
        <p:spPr>
          <a:xfrm>
            <a:off x="3028950" y="4844396"/>
            <a:ext cx="3086100" cy="299104"/>
          </a:xfrm>
          <a:prstGeom prst="rect">
            <a:avLst/>
          </a:prstGeom>
        </p:spPr>
        <p:txBody>
          <a:bodyPr vert="horz" lIns="91440" tIns="45720" rIns="91440" bIns="45720" rtlCol="0" anchor="ctr"/>
          <a:lstStyle>
            <a:defPPr>
              <a:defRPr kern="0"/>
            </a:defPPr>
            <a:lvl1pPr algn="ctr">
              <a:defRPr sz="600">
                <a:solidFill>
                  <a:srgbClr val="91B9E0"/>
                </a:solidFill>
                <a:latin typeface="Open Sans" panose="020B0606030504020204" pitchFamily="34" charset="0"/>
                <a:ea typeface="Open Sans" panose="020B0606030504020204" pitchFamily="34" charset="0"/>
                <a:cs typeface="Open Sans" panose="020B0606030504020204" pitchFamily="34" charset="0"/>
              </a:defRPr>
            </a:lvl1pPr>
          </a:lstStyle>
          <a:p>
            <a:r>
              <a:rPr lang="en-IE"/>
              <a:t>Copyright ©2025. All rights reserved.</a:t>
            </a:r>
          </a:p>
          <a:p>
            <a:endParaRPr lang="en-US"/>
          </a:p>
        </p:txBody>
      </p:sp>
      <p:sp>
        <p:nvSpPr>
          <p:cNvPr id="12" name="Slide Number">
            <a:extLst>
              <a:ext uri="{FF2B5EF4-FFF2-40B4-BE49-F238E27FC236}">
                <a16:creationId xmlns:a16="http://schemas.microsoft.com/office/drawing/2014/main" id="{E132B053-5EF1-D3C8-DCE5-4797695C82F2}"/>
              </a:ext>
            </a:extLst>
          </p:cNvPr>
          <p:cNvSpPr txBox="1">
            <a:spLocks/>
          </p:cNvSpPr>
          <p:nvPr/>
        </p:nvSpPr>
        <p:spPr>
          <a:xfrm>
            <a:off x="8647044" y="4837008"/>
            <a:ext cx="496956" cy="231141"/>
          </a:xfrm>
          <a:prstGeom prst="rect">
            <a:avLst/>
          </a:prstGeom>
        </p:spPr>
        <p:txBody>
          <a:bodyPr/>
          <a:lstStyle>
            <a:defPPr>
              <a:defRPr kern="0"/>
            </a:defPPr>
            <a:lvl1pPr algn="ctr">
              <a:defRPr sz="600">
                <a:solidFill>
                  <a:srgbClr val="91B9E0"/>
                </a:solidFill>
              </a:defRPr>
            </a:lvl1pPr>
          </a:lstStyle>
          <a:p>
            <a:fld id="{86CB4B4D-7CA3-9044-876B-883B54F8677D}" type="slidenum">
              <a:rPr lang="en-IE" smtClean="0"/>
              <a:pPr/>
              <a:t>6</a:t>
            </a:fld>
            <a:endParaRPr lang="en-I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460470" y="1717986"/>
            <a:ext cx="153885" cy="115125"/>
          </a:xfrm>
          <a:prstGeom prst="rect">
            <a:avLst/>
          </a:prstGeom>
        </p:spPr>
      </p:pic>
      <p:pic>
        <p:nvPicPr>
          <p:cNvPr id="4" name="object 4"/>
          <p:cNvPicPr/>
          <p:nvPr/>
        </p:nvPicPr>
        <p:blipFill>
          <a:blip r:embed="rId2" cstate="print"/>
          <a:stretch>
            <a:fillRect/>
          </a:stretch>
        </p:blipFill>
        <p:spPr>
          <a:xfrm>
            <a:off x="460470" y="2120187"/>
            <a:ext cx="153885" cy="115125"/>
          </a:xfrm>
          <a:prstGeom prst="rect">
            <a:avLst/>
          </a:prstGeom>
        </p:spPr>
      </p:pic>
      <p:pic>
        <p:nvPicPr>
          <p:cNvPr id="5" name="object 5"/>
          <p:cNvPicPr/>
          <p:nvPr/>
        </p:nvPicPr>
        <p:blipFill>
          <a:blip r:embed="rId2" cstate="print"/>
          <a:stretch>
            <a:fillRect/>
          </a:stretch>
        </p:blipFill>
        <p:spPr>
          <a:xfrm>
            <a:off x="460470" y="2852586"/>
            <a:ext cx="153885" cy="115125"/>
          </a:xfrm>
          <a:prstGeom prst="rect">
            <a:avLst/>
          </a:prstGeom>
        </p:spPr>
      </p:pic>
      <p:pic>
        <p:nvPicPr>
          <p:cNvPr id="6" name="object 6"/>
          <p:cNvPicPr/>
          <p:nvPr/>
        </p:nvPicPr>
        <p:blipFill>
          <a:blip r:embed="rId2" cstate="print"/>
          <a:stretch>
            <a:fillRect/>
          </a:stretch>
        </p:blipFill>
        <p:spPr>
          <a:xfrm>
            <a:off x="460470" y="3584986"/>
            <a:ext cx="153885" cy="115125"/>
          </a:xfrm>
          <a:prstGeom prst="rect">
            <a:avLst/>
          </a:prstGeom>
        </p:spPr>
      </p:pic>
      <p:grpSp>
        <p:nvGrpSpPr>
          <p:cNvPr id="8" name="object 8"/>
          <p:cNvGrpSpPr/>
          <p:nvPr/>
        </p:nvGrpSpPr>
        <p:grpSpPr>
          <a:xfrm>
            <a:off x="5989510" y="1548004"/>
            <a:ext cx="2697480" cy="3139440"/>
            <a:chOff x="5989510" y="1548004"/>
            <a:chExt cx="2697480" cy="3139440"/>
          </a:xfrm>
        </p:grpSpPr>
        <p:pic>
          <p:nvPicPr>
            <p:cNvPr id="9" name="object 9"/>
            <p:cNvPicPr/>
            <p:nvPr/>
          </p:nvPicPr>
          <p:blipFill>
            <a:blip r:embed="rId3" cstate="print"/>
            <a:stretch>
              <a:fillRect/>
            </a:stretch>
          </p:blipFill>
          <p:spPr>
            <a:xfrm>
              <a:off x="5989510" y="1548004"/>
              <a:ext cx="2697295" cy="3139198"/>
            </a:xfrm>
            <a:prstGeom prst="rect">
              <a:avLst/>
            </a:prstGeom>
          </p:spPr>
        </p:pic>
        <p:sp>
          <p:nvSpPr>
            <p:cNvPr id="10" name="object 10"/>
            <p:cNvSpPr/>
            <p:nvPr/>
          </p:nvSpPr>
          <p:spPr>
            <a:xfrm>
              <a:off x="5989510" y="3706388"/>
              <a:ext cx="1830705" cy="981075"/>
            </a:xfrm>
            <a:custGeom>
              <a:avLst/>
              <a:gdLst/>
              <a:ahLst/>
              <a:cxnLst/>
              <a:rect l="l" t="t" r="r" b="b"/>
              <a:pathLst>
                <a:path w="1830704" h="981075">
                  <a:moveTo>
                    <a:pt x="0" y="0"/>
                  </a:moveTo>
                  <a:lnTo>
                    <a:pt x="0" y="836807"/>
                  </a:lnTo>
                  <a:lnTo>
                    <a:pt x="7341" y="882323"/>
                  </a:lnTo>
                  <a:lnTo>
                    <a:pt x="27785" y="921853"/>
                  </a:lnTo>
                  <a:lnTo>
                    <a:pt x="58959" y="953027"/>
                  </a:lnTo>
                  <a:lnTo>
                    <a:pt x="98490" y="973471"/>
                  </a:lnTo>
                  <a:lnTo>
                    <a:pt x="144005" y="980813"/>
                  </a:lnTo>
                  <a:lnTo>
                    <a:pt x="1830516" y="980813"/>
                  </a:lnTo>
                  <a:lnTo>
                    <a:pt x="1793876" y="935362"/>
                  </a:lnTo>
                  <a:lnTo>
                    <a:pt x="1764975" y="901023"/>
                  </a:lnTo>
                  <a:lnTo>
                    <a:pt x="1735497" y="867195"/>
                  </a:lnTo>
                  <a:lnTo>
                    <a:pt x="1705448" y="833883"/>
                  </a:lnTo>
                  <a:lnTo>
                    <a:pt x="1674836" y="801096"/>
                  </a:lnTo>
                  <a:lnTo>
                    <a:pt x="1643669" y="768842"/>
                  </a:lnTo>
                  <a:lnTo>
                    <a:pt x="1611955" y="737127"/>
                  </a:lnTo>
                  <a:lnTo>
                    <a:pt x="1579701" y="705961"/>
                  </a:lnTo>
                  <a:lnTo>
                    <a:pt x="1546914" y="675349"/>
                  </a:lnTo>
                  <a:lnTo>
                    <a:pt x="1513602" y="645300"/>
                  </a:lnTo>
                  <a:lnTo>
                    <a:pt x="1479774" y="615821"/>
                  </a:lnTo>
                  <a:lnTo>
                    <a:pt x="1445435" y="586921"/>
                  </a:lnTo>
                  <a:lnTo>
                    <a:pt x="1410595" y="558606"/>
                  </a:lnTo>
                  <a:lnTo>
                    <a:pt x="1375260" y="530884"/>
                  </a:lnTo>
                  <a:lnTo>
                    <a:pt x="1339439" y="503762"/>
                  </a:lnTo>
                  <a:lnTo>
                    <a:pt x="1303138" y="477249"/>
                  </a:lnTo>
                  <a:lnTo>
                    <a:pt x="1266365" y="451352"/>
                  </a:lnTo>
                  <a:lnTo>
                    <a:pt x="1229129" y="426078"/>
                  </a:lnTo>
                  <a:lnTo>
                    <a:pt x="1191436" y="401436"/>
                  </a:lnTo>
                  <a:lnTo>
                    <a:pt x="1153294" y="377432"/>
                  </a:lnTo>
                  <a:lnTo>
                    <a:pt x="1114711" y="354074"/>
                  </a:lnTo>
                  <a:lnTo>
                    <a:pt x="1075694" y="331370"/>
                  </a:lnTo>
                  <a:lnTo>
                    <a:pt x="1036251" y="309328"/>
                  </a:lnTo>
                  <a:lnTo>
                    <a:pt x="996390" y="287955"/>
                  </a:lnTo>
                  <a:lnTo>
                    <a:pt x="956118" y="267258"/>
                  </a:lnTo>
                  <a:lnTo>
                    <a:pt x="915442" y="247246"/>
                  </a:lnTo>
                  <a:lnTo>
                    <a:pt x="874371" y="227925"/>
                  </a:lnTo>
                  <a:lnTo>
                    <a:pt x="832911" y="209304"/>
                  </a:lnTo>
                  <a:lnTo>
                    <a:pt x="791071" y="191389"/>
                  </a:lnTo>
                  <a:lnTo>
                    <a:pt x="748859" y="174190"/>
                  </a:lnTo>
                  <a:lnTo>
                    <a:pt x="706280" y="157712"/>
                  </a:lnTo>
                  <a:lnTo>
                    <a:pt x="663344" y="141964"/>
                  </a:lnTo>
                  <a:lnTo>
                    <a:pt x="620058" y="126954"/>
                  </a:lnTo>
                  <a:lnTo>
                    <a:pt x="576429" y="112689"/>
                  </a:lnTo>
                  <a:lnTo>
                    <a:pt x="532466" y="99176"/>
                  </a:lnTo>
                  <a:lnTo>
                    <a:pt x="488175" y="86423"/>
                  </a:lnTo>
                  <a:lnTo>
                    <a:pt x="443564" y="74438"/>
                  </a:lnTo>
                  <a:lnTo>
                    <a:pt x="398641" y="63228"/>
                  </a:lnTo>
                  <a:lnTo>
                    <a:pt x="353413" y="52802"/>
                  </a:lnTo>
                  <a:lnTo>
                    <a:pt x="307888" y="43166"/>
                  </a:lnTo>
                  <a:lnTo>
                    <a:pt x="262074" y="34327"/>
                  </a:lnTo>
                  <a:lnTo>
                    <a:pt x="215978" y="26295"/>
                  </a:lnTo>
                  <a:lnTo>
                    <a:pt x="169608" y="19076"/>
                  </a:lnTo>
                  <a:lnTo>
                    <a:pt x="122971" y="12678"/>
                  </a:lnTo>
                  <a:lnTo>
                    <a:pt x="76075" y="7108"/>
                  </a:lnTo>
                  <a:lnTo>
                    <a:pt x="28927" y="2374"/>
                  </a:lnTo>
                  <a:lnTo>
                    <a:pt x="0" y="0"/>
                  </a:lnTo>
                  <a:close/>
                </a:path>
              </a:pathLst>
            </a:custGeom>
            <a:solidFill>
              <a:srgbClr val="5603AD"/>
            </a:solidFill>
          </p:spPr>
          <p:txBody>
            <a:bodyPr wrap="square" lIns="0" tIns="0" rIns="0" bIns="0" rtlCol="0"/>
            <a:lstStyle/>
            <a:p>
              <a:endParaRPr/>
            </a:p>
          </p:txBody>
        </p:sp>
        <p:sp>
          <p:nvSpPr>
            <p:cNvPr id="11" name="object 11"/>
            <p:cNvSpPr/>
            <p:nvPr/>
          </p:nvSpPr>
          <p:spPr>
            <a:xfrm>
              <a:off x="5989510" y="2827148"/>
              <a:ext cx="885825" cy="1860550"/>
            </a:xfrm>
            <a:custGeom>
              <a:avLst/>
              <a:gdLst/>
              <a:ahLst/>
              <a:cxnLst/>
              <a:rect l="l" t="t" r="r" b="b"/>
              <a:pathLst>
                <a:path w="885825" h="1860550">
                  <a:moveTo>
                    <a:pt x="0" y="0"/>
                  </a:moveTo>
                  <a:lnTo>
                    <a:pt x="116" y="1716771"/>
                  </a:lnTo>
                  <a:lnTo>
                    <a:pt x="7341" y="1761563"/>
                  </a:lnTo>
                  <a:lnTo>
                    <a:pt x="27785" y="1801093"/>
                  </a:lnTo>
                  <a:lnTo>
                    <a:pt x="58959" y="1832267"/>
                  </a:lnTo>
                  <a:lnTo>
                    <a:pt x="98490" y="1852711"/>
                  </a:lnTo>
                  <a:lnTo>
                    <a:pt x="144005" y="1860053"/>
                  </a:lnTo>
                  <a:lnTo>
                    <a:pt x="885647" y="1860053"/>
                  </a:lnTo>
                  <a:lnTo>
                    <a:pt x="883456" y="1811790"/>
                  </a:lnTo>
                  <a:lnTo>
                    <a:pt x="880417" y="1764162"/>
                  </a:lnTo>
                  <a:lnTo>
                    <a:pt x="876527" y="1716771"/>
                  </a:lnTo>
                  <a:lnTo>
                    <a:pt x="871793" y="1669623"/>
                  </a:lnTo>
                  <a:lnTo>
                    <a:pt x="866224" y="1622727"/>
                  </a:lnTo>
                  <a:lnTo>
                    <a:pt x="859825" y="1576090"/>
                  </a:lnTo>
                  <a:lnTo>
                    <a:pt x="852606" y="1529720"/>
                  </a:lnTo>
                  <a:lnTo>
                    <a:pt x="844574" y="1483624"/>
                  </a:lnTo>
                  <a:lnTo>
                    <a:pt x="835736" y="1437810"/>
                  </a:lnTo>
                  <a:lnTo>
                    <a:pt x="826099" y="1392285"/>
                  </a:lnTo>
                  <a:lnTo>
                    <a:pt x="815673" y="1347057"/>
                  </a:lnTo>
                  <a:lnTo>
                    <a:pt x="804463" y="1302134"/>
                  </a:lnTo>
                  <a:lnTo>
                    <a:pt x="792478" y="1257523"/>
                  </a:lnTo>
                  <a:lnTo>
                    <a:pt x="779725" y="1213232"/>
                  </a:lnTo>
                  <a:lnTo>
                    <a:pt x="766212" y="1169269"/>
                  </a:lnTo>
                  <a:lnTo>
                    <a:pt x="751947" y="1125640"/>
                  </a:lnTo>
                  <a:lnTo>
                    <a:pt x="736937" y="1082354"/>
                  </a:lnTo>
                  <a:lnTo>
                    <a:pt x="721189" y="1039418"/>
                  </a:lnTo>
                  <a:lnTo>
                    <a:pt x="704711" y="996839"/>
                  </a:lnTo>
                  <a:lnTo>
                    <a:pt x="687512" y="954627"/>
                  </a:lnTo>
                  <a:lnTo>
                    <a:pt x="669598" y="912787"/>
                  </a:lnTo>
                  <a:lnTo>
                    <a:pt x="650976" y="871327"/>
                  </a:lnTo>
                  <a:lnTo>
                    <a:pt x="631656" y="830256"/>
                  </a:lnTo>
                  <a:lnTo>
                    <a:pt x="611643" y="789580"/>
                  </a:lnTo>
                  <a:lnTo>
                    <a:pt x="590946" y="749308"/>
                  </a:lnTo>
                  <a:lnTo>
                    <a:pt x="569573" y="709447"/>
                  </a:lnTo>
                  <a:lnTo>
                    <a:pt x="547531" y="670004"/>
                  </a:lnTo>
                  <a:lnTo>
                    <a:pt x="524827" y="630987"/>
                  </a:lnTo>
                  <a:lnTo>
                    <a:pt x="501469" y="592404"/>
                  </a:lnTo>
                  <a:lnTo>
                    <a:pt x="477465" y="554262"/>
                  </a:lnTo>
                  <a:lnTo>
                    <a:pt x="452823" y="516569"/>
                  </a:lnTo>
                  <a:lnTo>
                    <a:pt x="427549" y="479333"/>
                  </a:lnTo>
                  <a:lnTo>
                    <a:pt x="401652" y="442560"/>
                  </a:lnTo>
                  <a:lnTo>
                    <a:pt x="375139" y="406259"/>
                  </a:lnTo>
                  <a:lnTo>
                    <a:pt x="348018" y="370438"/>
                  </a:lnTo>
                  <a:lnTo>
                    <a:pt x="320296" y="335103"/>
                  </a:lnTo>
                  <a:lnTo>
                    <a:pt x="291980" y="300263"/>
                  </a:lnTo>
                  <a:lnTo>
                    <a:pt x="263080" y="265924"/>
                  </a:lnTo>
                  <a:lnTo>
                    <a:pt x="233601" y="232096"/>
                  </a:lnTo>
                  <a:lnTo>
                    <a:pt x="203552" y="198784"/>
                  </a:lnTo>
                  <a:lnTo>
                    <a:pt x="172941" y="165997"/>
                  </a:lnTo>
                  <a:lnTo>
                    <a:pt x="141774" y="133743"/>
                  </a:lnTo>
                  <a:lnTo>
                    <a:pt x="110059" y="102029"/>
                  </a:lnTo>
                  <a:lnTo>
                    <a:pt x="77805" y="70862"/>
                  </a:lnTo>
                  <a:lnTo>
                    <a:pt x="45018" y="40250"/>
                  </a:lnTo>
                  <a:lnTo>
                    <a:pt x="11707" y="10201"/>
                  </a:lnTo>
                  <a:lnTo>
                    <a:pt x="0" y="0"/>
                  </a:lnTo>
                  <a:close/>
                </a:path>
              </a:pathLst>
            </a:custGeom>
            <a:solidFill>
              <a:srgbClr val="FFFFFF">
                <a:alpha val="19999"/>
              </a:srgbClr>
            </a:solidFill>
          </p:spPr>
          <p:txBody>
            <a:bodyPr wrap="square" lIns="0" tIns="0" rIns="0" bIns="0" rtlCol="0"/>
            <a:lstStyle/>
            <a:p>
              <a:endParaRPr/>
            </a:p>
          </p:txBody>
        </p:sp>
      </p:grpSp>
      <p:sp>
        <p:nvSpPr>
          <p:cNvPr id="22" name="object 2">
            <a:extLst>
              <a:ext uri="{FF2B5EF4-FFF2-40B4-BE49-F238E27FC236}">
                <a16:creationId xmlns:a16="http://schemas.microsoft.com/office/drawing/2014/main" id="{FA158942-7C47-9D74-E4A0-E7ADD65568C2}"/>
              </a:ext>
            </a:extLst>
          </p:cNvPr>
          <p:cNvSpPr txBox="1">
            <a:spLocks noGrp="1"/>
          </p:cNvSpPr>
          <p:nvPr>
            <p:ph type="title"/>
          </p:nvPr>
        </p:nvSpPr>
        <p:spPr>
          <a:xfrm>
            <a:off x="444500" y="445579"/>
            <a:ext cx="4869180" cy="382156"/>
          </a:xfrm>
          <a:prstGeom prst="rect">
            <a:avLst/>
          </a:prstGeom>
        </p:spPr>
        <p:txBody>
          <a:bodyPr vert="horz" wrap="square" lIns="0" tIns="12700" rIns="0" bIns="0" rtlCol="0">
            <a:spAutoFit/>
          </a:bodyPr>
          <a:lstStyle/>
          <a:p>
            <a:pPr marL="12700">
              <a:lnSpc>
                <a:spcPct val="100000"/>
              </a:lnSpc>
              <a:spcBef>
                <a:spcPts val="100"/>
              </a:spcBef>
            </a:pPr>
            <a:r>
              <a:rPr spc="-90" dirty="0">
                <a:latin typeface="Muli" pitchFamily="2" charset="77"/>
              </a:rPr>
              <a:t>Work-</a:t>
            </a:r>
            <a:r>
              <a:rPr dirty="0">
                <a:latin typeface="Muli" pitchFamily="2" charset="77"/>
              </a:rPr>
              <a:t>Life</a:t>
            </a:r>
            <a:r>
              <a:rPr spc="-110" dirty="0">
                <a:latin typeface="Muli" pitchFamily="2" charset="77"/>
              </a:rPr>
              <a:t> </a:t>
            </a:r>
            <a:r>
              <a:rPr spc="-10" dirty="0">
                <a:latin typeface="Muli" pitchFamily="2" charset="77"/>
              </a:rPr>
              <a:t>Balance</a:t>
            </a:r>
            <a:r>
              <a:rPr spc="-100" dirty="0">
                <a:latin typeface="Muli" pitchFamily="2" charset="77"/>
              </a:rPr>
              <a:t> </a:t>
            </a:r>
            <a:r>
              <a:rPr dirty="0">
                <a:latin typeface="Muli" pitchFamily="2" charset="77"/>
              </a:rPr>
              <a:t>&amp;</a:t>
            </a:r>
            <a:r>
              <a:rPr spc="-95" dirty="0">
                <a:latin typeface="Muli" pitchFamily="2" charset="77"/>
              </a:rPr>
              <a:t> </a:t>
            </a:r>
            <a:r>
              <a:rPr spc="-20" dirty="0">
                <a:latin typeface="Muli" pitchFamily="2" charset="77"/>
              </a:rPr>
              <a:t>Wellbeing</a:t>
            </a:r>
          </a:p>
        </p:txBody>
      </p:sp>
      <p:sp>
        <p:nvSpPr>
          <p:cNvPr id="23" name="object 7">
            <a:extLst>
              <a:ext uri="{FF2B5EF4-FFF2-40B4-BE49-F238E27FC236}">
                <a16:creationId xmlns:a16="http://schemas.microsoft.com/office/drawing/2014/main" id="{A4E4BDB7-45EF-6643-7B91-4D1DA1819F79}"/>
              </a:ext>
            </a:extLst>
          </p:cNvPr>
          <p:cNvSpPr txBox="1"/>
          <p:nvPr/>
        </p:nvSpPr>
        <p:spPr>
          <a:xfrm>
            <a:off x="448509" y="1112999"/>
            <a:ext cx="5266491" cy="3167534"/>
          </a:xfrm>
          <a:prstGeom prst="rect">
            <a:avLst/>
          </a:prstGeom>
        </p:spPr>
        <p:txBody>
          <a:bodyPr vert="horz" wrap="square" lIns="0" tIns="12700" rIns="0" bIns="0" rtlCol="0">
            <a:spAutoFit/>
          </a:bodyPr>
          <a:lstStyle/>
          <a:p>
            <a:pPr marL="12700">
              <a:lnSpc>
                <a:spcPts val="1310"/>
              </a:lnSpc>
              <a:spcBef>
                <a:spcPts val="100"/>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Kneat promotes a supportive work environment that empowers team members</a:t>
            </a:r>
            <a:endParaRPr lang="en-IE" sz="1100" dirty="0">
              <a:latin typeface="Open Sans" panose="020B0606030504020204" pitchFamily="34" charset="0"/>
              <a:ea typeface="Open Sans" panose="020B0606030504020204" pitchFamily="34" charset="0"/>
              <a:cs typeface="Open Sans" panose="020B0606030504020204" pitchFamily="34" charset="0"/>
            </a:endParaRPr>
          </a:p>
          <a:p>
            <a:pPr marL="12700" marR="98425">
              <a:lnSpc>
                <a:spcPts val="1300"/>
              </a:lnSpc>
              <a:spcBef>
                <a:spcPts val="50"/>
              </a:spcBef>
            </a:pPr>
            <a:r>
              <a:rPr lang="en-IE"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to prioritise their wellbeing while effectively balancing professional responsibilities and personal commitments.</a:t>
            </a:r>
            <a:endParaRPr lang="en-IE" sz="1100" dirty="0">
              <a:latin typeface="Open Sans" panose="020B0606030504020204" pitchFamily="34" charset="0"/>
              <a:ea typeface="Open Sans" panose="020B0606030504020204" pitchFamily="34" charset="0"/>
              <a:cs typeface="Open Sans" panose="020B0606030504020204" pitchFamily="34" charset="0"/>
            </a:endParaRPr>
          </a:p>
          <a:p>
            <a:pPr marL="201930" marR="546100">
              <a:lnSpc>
                <a:spcPts val="1300"/>
              </a:lnSpc>
              <a:spcBef>
                <a:spcPts val="565"/>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Our hybrid work model provides flexibility to manage both personal</a:t>
            </a:r>
            <a:r>
              <a:rPr lang="en-IE"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 and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professional responsibilities.</a:t>
            </a:r>
            <a:endParaRPr sz="1100" dirty="0">
              <a:latin typeface="Open Sans" panose="020B0606030504020204" pitchFamily="34" charset="0"/>
              <a:ea typeface="Open Sans" panose="020B0606030504020204" pitchFamily="34" charset="0"/>
              <a:cs typeface="Open Sans" panose="020B0606030504020204" pitchFamily="34" charset="0"/>
            </a:endParaRPr>
          </a:p>
          <a:p>
            <a:pPr marL="201930" marR="50165">
              <a:lnSpc>
                <a:spcPts val="1300"/>
              </a:lnSpc>
              <a:spcBef>
                <a:spcPts val="565"/>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Family Leave Policies are available to all employees across Kneat. Kneat offers paid maternity leave to female team members and is committed to supporting female team members returning from maternity leave reinforcing our dedication to retaining and advancing female talent.</a:t>
            </a:r>
            <a:endParaRPr sz="1100" dirty="0">
              <a:latin typeface="Open Sans" panose="020B0606030504020204" pitchFamily="34" charset="0"/>
              <a:ea typeface="Open Sans" panose="020B0606030504020204" pitchFamily="34" charset="0"/>
              <a:cs typeface="Open Sans" panose="020B0606030504020204" pitchFamily="34" charset="0"/>
            </a:endParaRPr>
          </a:p>
          <a:p>
            <a:pPr marL="201930" marR="5080">
              <a:lnSpc>
                <a:spcPts val="1300"/>
              </a:lnSpc>
              <a:spcBef>
                <a:spcPts val="570"/>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Our comprehensive benefits packages includes health insurance for team members and dependents, death in service, income protection, and an extensive fertility package available through our health insurance provider as well as an Annual Fitness Allowance.</a:t>
            </a:r>
            <a:endParaRPr sz="1100" dirty="0">
              <a:latin typeface="Open Sans" panose="020B0606030504020204" pitchFamily="34" charset="0"/>
              <a:ea typeface="Open Sans" panose="020B0606030504020204" pitchFamily="34" charset="0"/>
              <a:cs typeface="Open Sans" panose="020B0606030504020204" pitchFamily="34" charset="0"/>
            </a:endParaRPr>
          </a:p>
          <a:p>
            <a:pPr marL="201930" marR="25400">
              <a:lnSpc>
                <a:spcPts val="1300"/>
              </a:lnSpc>
              <a:spcBef>
                <a:spcPts val="565"/>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Kneat also supports several initiatives throughout the year with dedicated webinars and information sessions across a range of topics from Mental Health, Pride Month, and Cancer Awareness. Every two years, Kneat provides onsite heart screening to employees via our health insurance provider.</a:t>
            </a:r>
            <a:endParaRPr sz="11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7" descr="Picture 17">
            <a:extLst>
              <a:ext uri="{FF2B5EF4-FFF2-40B4-BE49-F238E27FC236}">
                <a16:creationId xmlns:a16="http://schemas.microsoft.com/office/drawing/2014/main" id="{5AD8AB4A-F516-84F1-95CF-B6DB5F35982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1451" y="4810467"/>
            <a:ext cx="685801" cy="241790"/>
          </a:xfrm>
          <a:prstGeom prst="rect">
            <a:avLst/>
          </a:prstGeom>
          <a:ln w="12700">
            <a:miter lim="400000"/>
          </a:ln>
        </p:spPr>
      </p:pic>
      <p:sp>
        <p:nvSpPr>
          <p:cNvPr id="7" name="Footer Placeholder 10">
            <a:extLst>
              <a:ext uri="{FF2B5EF4-FFF2-40B4-BE49-F238E27FC236}">
                <a16:creationId xmlns:a16="http://schemas.microsoft.com/office/drawing/2014/main" id="{4D9E9B1D-D5E7-0187-485A-3AA18C85176A}"/>
              </a:ext>
            </a:extLst>
          </p:cNvPr>
          <p:cNvSpPr txBox="1">
            <a:spLocks/>
          </p:cNvSpPr>
          <p:nvPr/>
        </p:nvSpPr>
        <p:spPr>
          <a:xfrm>
            <a:off x="3028950" y="4844396"/>
            <a:ext cx="3086100" cy="299104"/>
          </a:xfrm>
          <a:prstGeom prst="rect">
            <a:avLst/>
          </a:prstGeom>
        </p:spPr>
        <p:txBody>
          <a:bodyPr vert="horz" lIns="91440" tIns="45720" rIns="91440" bIns="45720" rtlCol="0" anchor="ctr"/>
          <a:lstStyle>
            <a:defPPr>
              <a:defRPr kern="0"/>
            </a:defPPr>
            <a:lvl1pPr algn="ctr">
              <a:defRPr sz="600">
                <a:solidFill>
                  <a:srgbClr val="91B9E0"/>
                </a:solidFill>
                <a:latin typeface="Open Sans" panose="020B0606030504020204" pitchFamily="34" charset="0"/>
                <a:ea typeface="Open Sans" panose="020B0606030504020204" pitchFamily="34" charset="0"/>
                <a:cs typeface="Open Sans" panose="020B0606030504020204" pitchFamily="34" charset="0"/>
              </a:defRPr>
            </a:lvl1pPr>
          </a:lstStyle>
          <a:p>
            <a:r>
              <a:rPr lang="en-IE"/>
              <a:t>Copyright ©2025. All rights reserved.</a:t>
            </a:r>
          </a:p>
          <a:p>
            <a:endParaRPr lang="en-US"/>
          </a:p>
        </p:txBody>
      </p:sp>
      <p:sp>
        <p:nvSpPr>
          <p:cNvPr id="12" name="Slide Number">
            <a:extLst>
              <a:ext uri="{FF2B5EF4-FFF2-40B4-BE49-F238E27FC236}">
                <a16:creationId xmlns:a16="http://schemas.microsoft.com/office/drawing/2014/main" id="{90DB789C-9CFF-F3A1-5FB4-BCFE81F2FF98}"/>
              </a:ext>
            </a:extLst>
          </p:cNvPr>
          <p:cNvSpPr txBox="1">
            <a:spLocks/>
          </p:cNvSpPr>
          <p:nvPr/>
        </p:nvSpPr>
        <p:spPr>
          <a:xfrm>
            <a:off x="8647044" y="4837008"/>
            <a:ext cx="496956" cy="231141"/>
          </a:xfrm>
          <a:prstGeom prst="rect">
            <a:avLst/>
          </a:prstGeom>
        </p:spPr>
        <p:txBody>
          <a:bodyPr/>
          <a:lstStyle>
            <a:defPPr>
              <a:defRPr kern="0"/>
            </a:defPPr>
            <a:lvl1pPr algn="ctr">
              <a:defRPr sz="600">
                <a:solidFill>
                  <a:srgbClr val="91B9E0"/>
                </a:solidFill>
              </a:defRPr>
            </a:lvl1pPr>
          </a:lstStyle>
          <a:p>
            <a:fld id="{86CB4B4D-7CA3-9044-876B-883B54F8677D}" type="slidenum">
              <a:rPr lang="en-IE" smtClean="0"/>
              <a:pPr/>
              <a:t>7</a:t>
            </a:fld>
            <a:endParaRPr lang="en-I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object 4"/>
          <p:cNvGrpSpPr/>
          <p:nvPr/>
        </p:nvGrpSpPr>
        <p:grpSpPr>
          <a:xfrm>
            <a:off x="5989510" y="1548004"/>
            <a:ext cx="2697480" cy="3139440"/>
            <a:chOff x="5989510" y="1548004"/>
            <a:chExt cx="2697480" cy="3139440"/>
          </a:xfrm>
        </p:grpSpPr>
        <p:pic>
          <p:nvPicPr>
            <p:cNvPr id="5" name="object 5"/>
            <p:cNvPicPr/>
            <p:nvPr/>
          </p:nvPicPr>
          <p:blipFill>
            <a:blip r:embed="rId2" cstate="print"/>
            <a:stretch>
              <a:fillRect/>
            </a:stretch>
          </p:blipFill>
          <p:spPr>
            <a:xfrm>
              <a:off x="5989510" y="1548004"/>
              <a:ext cx="2697295" cy="3139198"/>
            </a:xfrm>
            <a:prstGeom prst="rect">
              <a:avLst/>
            </a:prstGeom>
          </p:spPr>
        </p:pic>
        <p:sp>
          <p:nvSpPr>
            <p:cNvPr id="6" name="object 6"/>
            <p:cNvSpPr/>
            <p:nvPr/>
          </p:nvSpPr>
          <p:spPr>
            <a:xfrm>
              <a:off x="5989510" y="3706388"/>
              <a:ext cx="1830705" cy="981075"/>
            </a:xfrm>
            <a:custGeom>
              <a:avLst/>
              <a:gdLst/>
              <a:ahLst/>
              <a:cxnLst/>
              <a:rect l="l" t="t" r="r" b="b"/>
              <a:pathLst>
                <a:path w="1830704" h="981075">
                  <a:moveTo>
                    <a:pt x="0" y="0"/>
                  </a:moveTo>
                  <a:lnTo>
                    <a:pt x="0" y="836807"/>
                  </a:lnTo>
                  <a:lnTo>
                    <a:pt x="7341" y="882323"/>
                  </a:lnTo>
                  <a:lnTo>
                    <a:pt x="27785" y="921853"/>
                  </a:lnTo>
                  <a:lnTo>
                    <a:pt x="58959" y="953027"/>
                  </a:lnTo>
                  <a:lnTo>
                    <a:pt x="98490" y="973471"/>
                  </a:lnTo>
                  <a:lnTo>
                    <a:pt x="144005" y="980813"/>
                  </a:lnTo>
                  <a:lnTo>
                    <a:pt x="1830516" y="980813"/>
                  </a:lnTo>
                  <a:lnTo>
                    <a:pt x="1793876" y="935362"/>
                  </a:lnTo>
                  <a:lnTo>
                    <a:pt x="1764975" y="901023"/>
                  </a:lnTo>
                  <a:lnTo>
                    <a:pt x="1735497" y="867195"/>
                  </a:lnTo>
                  <a:lnTo>
                    <a:pt x="1705448" y="833883"/>
                  </a:lnTo>
                  <a:lnTo>
                    <a:pt x="1674836" y="801096"/>
                  </a:lnTo>
                  <a:lnTo>
                    <a:pt x="1643669" y="768842"/>
                  </a:lnTo>
                  <a:lnTo>
                    <a:pt x="1611955" y="737127"/>
                  </a:lnTo>
                  <a:lnTo>
                    <a:pt x="1579701" y="705961"/>
                  </a:lnTo>
                  <a:lnTo>
                    <a:pt x="1546914" y="675349"/>
                  </a:lnTo>
                  <a:lnTo>
                    <a:pt x="1513602" y="645300"/>
                  </a:lnTo>
                  <a:lnTo>
                    <a:pt x="1479774" y="615821"/>
                  </a:lnTo>
                  <a:lnTo>
                    <a:pt x="1445435" y="586921"/>
                  </a:lnTo>
                  <a:lnTo>
                    <a:pt x="1410595" y="558606"/>
                  </a:lnTo>
                  <a:lnTo>
                    <a:pt x="1375260" y="530884"/>
                  </a:lnTo>
                  <a:lnTo>
                    <a:pt x="1339439" y="503762"/>
                  </a:lnTo>
                  <a:lnTo>
                    <a:pt x="1303138" y="477249"/>
                  </a:lnTo>
                  <a:lnTo>
                    <a:pt x="1266365" y="451352"/>
                  </a:lnTo>
                  <a:lnTo>
                    <a:pt x="1229129" y="426078"/>
                  </a:lnTo>
                  <a:lnTo>
                    <a:pt x="1191436" y="401436"/>
                  </a:lnTo>
                  <a:lnTo>
                    <a:pt x="1153294" y="377432"/>
                  </a:lnTo>
                  <a:lnTo>
                    <a:pt x="1114711" y="354074"/>
                  </a:lnTo>
                  <a:lnTo>
                    <a:pt x="1075694" y="331370"/>
                  </a:lnTo>
                  <a:lnTo>
                    <a:pt x="1036251" y="309328"/>
                  </a:lnTo>
                  <a:lnTo>
                    <a:pt x="996390" y="287955"/>
                  </a:lnTo>
                  <a:lnTo>
                    <a:pt x="956118" y="267258"/>
                  </a:lnTo>
                  <a:lnTo>
                    <a:pt x="915442" y="247246"/>
                  </a:lnTo>
                  <a:lnTo>
                    <a:pt x="874371" y="227925"/>
                  </a:lnTo>
                  <a:lnTo>
                    <a:pt x="832911" y="209304"/>
                  </a:lnTo>
                  <a:lnTo>
                    <a:pt x="791071" y="191389"/>
                  </a:lnTo>
                  <a:lnTo>
                    <a:pt x="748859" y="174190"/>
                  </a:lnTo>
                  <a:lnTo>
                    <a:pt x="706280" y="157712"/>
                  </a:lnTo>
                  <a:lnTo>
                    <a:pt x="663344" y="141964"/>
                  </a:lnTo>
                  <a:lnTo>
                    <a:pt x="620058" y="126954"/>
                  </a:lnTo>
                  <a:lnTo>
                    <a:pt x="576429" y="112689"/>
                  </a:lnTo>
                  <a:lnTo>
                    <a:pt x="532466" y="99176"/>
                  </a:lnTo>
                  <a:lnTo>
                    <a:pt x="488175" y="86423"/>
                  </a:lnTo>
                  <a:lnTo>
                    <a:pt x="443564" y="74438"/>
                  </a:lnTo>
                  <a:lnTo>
                    <a:pt x="398641" y="63228"/>
                  </a:lnTo>
                  <a:lnTo>
                    <a:pt x="353413" y="52802"/>
                  </a:lnTo>
                  <a:lnTo>
                    <a:pt x="307888" y="43166"/>
                  </a:lnTo>
                  <a:lnTo>
                    <a:pt x="262074" y="34327"/>
                  </a:lnTo>
                  <a:lnTo>
                    <a:pt x="215978" y="26295"/>
                  </a:lnTo>
                  <a:lnTo>
                    <a:pt x="169608" y="19076"/>
                  </a:lnTo>
                  <a:lnTo>
                    <a:pt x="122971" y="12678"/>
                  </a:lnTo>
                  <a:lnTo>
                    <a:pt x="76075" y="7108"/>
                  </a:lnTo>
                  <a:lnTo>
                    <a:pt x="28927" y="2374"/>
                  </a:lnTo>
                  <a:lnTo>
                    <a:pt x="0" y="0"/>
                  </a:lnTo>
                  <a:close/>
                </a:path>
              </a:pathLst>
            </a:custGeom>
            <a:solidFill>
              <a:srgbClr val="5603AD"/>
            </a:solidFill>
          </p:spPr>
          <p:txBody>
            <a:bodyPr wrap="square" lIns="0" tIns="0" rIns="0" bIns="0" rtlCol="0"/>
            <a:lstStyle/>
            <a:p>
              <a:endParaRPr/>
            </a:p>
          </p:txBody>
        </p:sp>
        <p:sp>
          <p:nvSpPr>
            <p:cNvPr id="7" name="object 7"/>
            <p:cNvSpPr/>
            <p:nvPr/>
          </p:nvSpPr>
          <p:spPr>
            <a:xfrm>
              <a:off x="5989510" y="2827148"/>
              <a:ext cx="885825" cy="1860550"/>
            </a:xfrm>
            <a:custGeom>
              <a:avLst/>
              <a:gdLst/>
              <a:ahLst/>
              <a:cxnLst/>
              <a:rect l="l" t="t" r="r" b="b"/>
              <a:pathLst>
                <a:path w="885825" h="1860550">
                  <a:moveTo>
                    <a:pt x="0" y="0"/>
                  </a:moveTo>
                  <a:lnTo>
                    <a:pt x="116" y="1716771"/>
                  </a:lnTo>
                  <a:lnTo>
                    <a:pt x="7341" y="1761563"/>
                  </a:lnTo>
                  <a:lnTo>
                    <a:pt x="27785" y="1801093"/>
                  </a:lnTo>
                  <a:lnTo>
                    <a:pt x="58959" y="1832267"/>
                  </a:lnTo>
                  <a:lnTo>
                    <a:pt x="98490" y="1852711"/>
                  </a:lnTo>
                  <a:lnTo>
                    <a:pt x="144005" y="1860053"/>
                  </a:lnTo>
                  <a:lnTo>
                    <a:pt x="885647" y="1860053"/>
                  </a:lnTo>
                  <a:lnTo>
                    <a:pt x="883456" y="1811790"/>
                  </a:lnTo>
                  <a:lnTo>
                    <a:pt x="880417" y="1764162"/>
                  </a:lnTo>
                  <a:lnTo>
                    <a:pt x="876527" y="1716771"/>
                  </a:lnTo>
                  <a:lnTo>
                    <a:pt x="871793" y="1669623"/>
                  </a:lnTo>
                  <a:lnTo>
                    <a:pt x="866224" y="1622727"/>
                  </a:lnTo>
                  <a:lnTo>
                    <a:pt x="859825" y="1576090"/>
                  </a:lnTo>
                  <a:lnTo>
                    <a:pt x="852606" y="1529720"/>
                  </a:lnTo>
                  <a:lnTo>
                    <a:pt x="844574" y="1483624"/>
                  </a:lnTo>
                  <a:lnTo>
                    <a:pt x="835736" y="1437810"/>
                  </a:lnTo>
                  <a:lnTo>
                    <a:pt x="826099" y="1392285"/>
                  </a:lnTo>
                  <a:lnTo>
                    <a:pt x="815673" y="1347057"/>
                  </a:lnTo>
                  <a:lnTo>
                    <a:pt x="804463" y="1302134"/>
                  </a:lnTo>
                  <a:lnTo>
                    <a:pt x="792478" y="1257523"/>
                  </a:lnTo>
                  <a:lnTo>
                    <a:pt x="779725" y="1213232"/>
                  </a:lnTo>
                  <a:lnTo>
                    <a:pt x="766212" y="1169269"/>
                  </a:lnTo>
                  <a:lnTo>
                    <a:pt x="751947" y="1125640"/>
                  </a:lnTo>
                  <a:lnTo>
                    <a:pt x="736937" y="1082354"/>
                  </a:lnTo>
                  <a:lnTo>
                    <a:pt x="721189" y="1039418"/>
                  </a:lnTo>
                  <a:lnTo>
                    <a:pt x="704711" y="996839"/>
                  </a:lnTo>
                  <a:lnTo>
                    <a:pt x="687512" y="954627"/>
                  </a:lnTo>
                  <a:lnTo>
                    <a:pt x="669598" y="912787"/>
                  </a:lnTo>
                  <a:lnTo>
                    <a:pt x="650976" y="871327"/>
                  </a:lnTo>
                  <a:lnTo>
                    <a:pt x="631656" y="830256"/>
                  </a:lnTo>
                  <a:lnTo>
                    <a:pt x="611643" y="789580"/>
                  </a:lnTo>
                  <a:lnTo>
                    <a:pt x="590946" y="749308"/>
                  </a:lnTo>
                  <a:lnTo>
                    <a:pt x="569573" y="709447"/>
                  </a:lnTo>
                  <a:lnTo>
                    <a:pt x="547531" y="670004"/>
                  </a:lnTo>
                  <a:lnTo>
                    <a:pt x="524827" y="630987"/>
                  </a:lnTo>
                  <a:lnTo>
                    <a:pt x="501469" y="592404"/>
                  </a:lnTo>
                  <a:lnTo>
                    <a:pt x="477465" y="554262"/>
                  </a:lnTo>
                  <a:lnTo>
                    <a:pt x="452823" y="516569"/>
                  </a:lnTo>
                  <a:lnTo>
                    <a:pt x="427549" y="479333"/>
                  </a:lnTo>
                  <a:lnTo>
                    <a:pt x="401652" y="442560"/>
                  </a:lnTo>
                  <a:lnTo>
                    <a:pt x="375139" y="406259"/>
                  </a:lnTo>
                  <a:lnTo>
                    <a:pt x="348018" y="370438"/>
                  </a:lnTo>
                  <a:lnTo>
                    <a:pt x="320296" y="335103"/>
                  </a:lnTo>
                  <a:lnTo>
                    <a:pt x="291980" y="300263"/>
                  </a:lnTo>
                  <a:lnTo>
                    <a:pt x="263080" y="265924"/>
                  </a:lnTo>
                  <a:lnTo>
                    <a:pt x="233601" y="232096"/>
                  </a:lnTo>
                  <a:lnTo>
                    <a:pt x="203552" y="198784"/>
                  </a:lnTo>
                  <a:lnTo>
                    <a:pt x="172941" y="165997"/>
                  </a:lnTo>
                  <a:lnTo>
                    <a:pt x="141774" y="133743"/>
                  </a:lnTo>
                  <a:lnTo>
                    <a:pt x="110059" y="102029"/>
                  </a:lnTo>
                  <a:lnTo>
                    <a:pt x="77805" y="70862"/>
                  </a:lnTo>
                  <a:lnTo>
                    <a:pt x="45018" y="40250"/>
                  </a:lnTo>
                  <a:lnTo>
                    <a:pt x="11707" y="10201"/>
                  </a:lnTo>
                  <a:lnTo>
                    <a:pt x="0" y="0"/>
                  </a:lnTo>
                  <a:close/>
                </a:path>
              </a:pathLst>
            </a:custGeom>
            <a:solidFill>
              <a:srgbClr val="FFFFFF">
                <a:alpha val="19999"/>
              </a:srgbClr>
            </a:solidFill>
          </p:spPr>
          <p:txBody>
            <a:bodyPr wrap="square" lIns="0" tIns="0" rIns="0" bIns="0" rtlCol="0"/>
            <a:lstStyle/>
            <a:p>
              <a:endParaRPr/>
            </a:p>
          </p:txBody>
        </p:sp>
      </p:grpSp>
      <p:sp>
        <p:nvSpPr>
          <p:cNvPr id="18" name="object 2">
            <a:extLst>
              <a:ext uri="{FF2B5EF4-FFF2-40B4-BE49-F238E27FC236}">
                <a16:creationId xmlns:a16="http://schemas.microsoft.com/office/drawing/2014/main" id="{31F38EC6-A7B7-4DC1-891A-C250DD98EF90}"/>
              </a:ext>
            </a:extLst>
          </p:cNvPr>
          <p:cNvSpPr txBox="1">
            <a:spLocks noGrp="1"/>
          </p:cNvSpPr>
          <p:nvPr>
            <p:ph type="title"/>
          </p:nvPr>
        </p:nvSpPr>
        <p:spPr>
          <a:xfrm>
            <a:off x="444500" y="445579"/>
            <a:ext cx="4869180" cy="382156"/>
          </a:xfrm>
          <a:prstGeom prst="rect">
            <a:avLst/>
          </a:prstGeom>
        </p:spPr>
        <p:txBody>
          <a:bodyPr vert="horz" wrap="square" lIns="0" tIns="12700" rIns="0" bIns="0" rtlCol="0">
            <a:spAutoFit/>
          </a:bodyPr>
          <a:lstStyle/>
          <a:p>
            <a:pPr marL="12700">
              <a:lnSpc>
                <a:spcPct val="100000"/>
              </a:lnSpc>
              <a:spcBef>
                <a:spcPts val="100"/>
              </a:spcBef>
            </a:pPr>
            <a:r>
              <a:rPr spc="-20" dirty="0">
                <a:latin typeface="Muli" pitchFamily="2" charset="77"/>
              </a:rPr>
              <a:t>Employee</a:t>
            </a:r>
            <a:r>
              <a:rPr spc="-85" dirty="0">
                <a:latin typeface="Muli" pitchFamily="2" charset="77"/>
              </a:rPr>
              <a:t> </a:t>
            </a:r>
            <a:r>
              <a:rPr spc="-20" dirty="0">
                <a:latin typeface="Muli" pitchFamily="2" charset="77"/>
              </a:rPr>
              <a:t>Resource</a:t>
            </a:r>
            <a:r>
              <a:rPr spc="-80" dirty="0">
                <a:latin typeface="Muli" pitchFamily="2" charset="77"/>
              </a:rPr>
              <a:t> </a:t>
            </a:r>
            <a:r>
              <a:rPr spc="-10" dirty="0">
                <a:latin typeface="Muli" pitchFamily="2" charset="77"/>
              </a:rPr>
              <a:t>Groups</a:t>
            </a:r>
          </a:p>
        </p:txBody>
      </p:sp>
      <p:sp>
        <p:nvSpPr>
          <p:cNvPr id="19" name="object 3">
            <a:extLst>
              <a:ext uri="{FF2B5EF4-FFF2-40B4-BE49-F238E27FC236}">
                <a16:creationId xmlns:a16="http://schemas.microsoft.com/office/drawing/2014/main" id="{8217AC83-9908-4860-15FA-B2F0AD8A90B0}"/>
              </a:ext>
            </a:extLst>
          </p:cNvPr>
          <p:cNvSpPr txBox="1"/>
          <p:nvPr/>
        </p:nvSpPr>
        <p:spPr>
          <a:xfrm>
            <a:off x="448509" y="1112999"/>
            <a:ext cx="5342691" cy="3429144"/>
          </a:xfrm>
          <a:prstGeom prst="rect">
            <a:avLst/>
          </a:prstGeom>
        </p:spPr>
        <p:txBody>
          <a:bodyPr vert="horz" wrap="square" lIns="0" tIns="20320" rIns="0" bIns="0" rtlCol="0">
            <a:spAutoFit/>
          </a:bodyPr>
          <a:lstStyle/>
          <a:p>
            <a:pPr marL="12700" marR="90170">
              <a:lnSpc>
                <a:spcPts val="1300"/>
              </a:lnSpc>
              <a:spcBef>
                <a:spcPts val="160"/>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Kneat has established two Employee Resource Groups (ERGs) which are key pillars in creating a diverse and inclusive culture. These groups are voluntary employee-led groups focussed on a shared interest which aim to foster a diverse and inclusive workplace.</a:t>
            </a:r>
            <a:endParaRPr sz="1100" dirty="0">
              <a:latin typeface="Open Sans" panose="020B0606030504020204" pitchFamily="34" charset="0"/>
              <a:ea typeface="Open Sans" panose="020B0606030504020204" pitchFamily="34" charset="0"/>
              <a:cs typeface="Open Sans" panose="020B0606030504020204" pitchFamily="34" charset="0"/>
            </a:endParaRPr>
          </a:p>
          <a:p>
            <a:pPr marL="12700" marR="5080">
              <a:lnSpc>
                <a:spcPts val="1300"/>
              </a:lnSpc>
              <a:spcBef>
                <a:spcPts val="565"/>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The </a:t>
            </a:r>
            <a:r>
              <a:rPr sz="1100" b="1" dirty="0">
                <a:solidFill>
                  <a:srgbClr val="4A4A4A"/>
                </a:solidFill>
                <a:latin typeface="Open Sans" panose="020B0606030504020204" pitchFamily="34" charset="0"/>
                <a:ea typeface="Open Sans" panose="020B0606030504020204" pitchFamily="34" charset="0"/>
                <a:cs typeface="Open Sans" panose="020B0606030504020204" pitchFamily="34" charset="0"/>
              </a:rPr>
              <a:t>Women in Action ERG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Provides an inclusive space for employees to connect, share their perspectives, and drive actions to enable women at Kneat to grow and thrive with support from both men and women. The WIA ERG remain committed to leading and planning further initiatives in the future including:</a:t>
            </a:r>
            <a:endParaRPr sz="1100" dirty="0">
              <a:latin typeface="Open Sans" panose="020B0606030504020204" pitchFamily="34" charset="0"/>
              <a:ea typeface="Open Sans" panose="020B0606030504020204" pitchFamily="34" charset="0"/>
              <a:cs typeface="Open Sans" panose="020B0606030504020204" pitchFamily="34" charset="0"/>
            </a:endParaRPr>
          </a:p>
          <a:p>
            <a:pPr marL="152400" indent="-139700">
              <a:lnSpc>
                <a:spcPct val="100000"/>
              </a:lnSpc>
              <a:spcBef>
                <a:spcPts val="790"/>
              </a:spcBef>
              <a:buClr>
                <a:srgbClr val="0EB0B3"/>
              </a:buClr>
              <a:buSzPct val="95454"/>
              <a:buChar char="•"/>
              <a:tabLst>
                <a:tab pos="152400" algn="l"/>
              </a:tabLst>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Career Journey Learning Session</a:t>
            </a:r>
            <a:endParaRPr sz="1100" dirty="0">
              <a:latin typeface="Open Sans" panose="020B0606030504020204" pitchFamily="34" charset="0"/>
              <a:ea typeface="Open Sans" panose="020B0606030504020204" pitchFamily="34" charset="0"/>
              <a:cs typeface="Open Sans" panose="020B0606030504020204" pitchFamily="34" charset="0"/>
            </a:endParaRPr>
          </a:p>
          <a:p>
            <a:pPr marL="152400" indent="-139700">
              <a:lnSpc>
                <a:spcPct val="100000"/>
              </a:lnSpc>
              <a:spcBef>
                <a:spcPts val="830"/>
              </a:spcBef>
              <a:buClr>
                <a:srgbClr val="0EB0B3"/>
              </a:buClr>
              <a:buSzPct val="95454"/>
              <a:buChar char="•"/>
              <a:tabLst>
                <a:tab pos="152400" algn="l"/>
              </a:tabLst>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Networking Events &amp; Connecting with ERGs at local Companies.</a:t>
            </a:r>
            <a:endParaRPr sz="1100" dirty="0">
              <a:latin typeface="Open Sans" panose="020B0606030504020204" pitchFamily="34" charset="0"/>
              <a:ea typeface="Open Sans" panose="020B0606030504020204" pitchFamily="34" charset="0"/>
              <a:cs typeface="Open Sans" panose="020B0606030504020204" pitchFamily="34" charset="0"/>
            </a:endParaRPr>
          </a:p>
          <a:p>
            <a:pPr marL="152400" indent="-139700">
              <a:lnSpc>
                <a:spcPct val="100000"/>
              </a:lnSpc>
              <a:spcBef>
                <a:spcPts val="830"/>
              </a:spcBef>
              <a:buClr>
                <a:srgbClr val="0EB0B3"/>
              </a:buClr>
              <a:buSzPct val="95454"/>
              <a:buChar char="•"/>
              <a:tabLst>
                <a:tab pos="152400" algn="l"/>
              </a:tabLst>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International Women’s Day Celebration</a:t>
            </a:r>
            <a:endParaRPr sz="1100" dirty="0">
              <a:latin typeface="Open Sans" panose="020B0606030504020204" pitchFamily="34" charset="0"/>
              <a:ea typeface="Open Sans" panose="020B0606030504020204" pitchFamily="34" charset="0"/>
              <a:cs typeface="Open Sans" panose="020B0606030504020204" pitchFamily="34" charset="0"/>
            </a:endParaRPr>
          </a:p>
          <a:p>
            <a:pPr>
              <a:lnSpc>
                <a:spcPct val="100000"/>
              </a:lnSpc>
              <a:spcBef>
                <a:spcPts val="75"/>
              </a:spcBef>
            </a:pPr>
            <a:endParaRPr sz="1100" dirty="0">
              <a:latin typeface="Open Sans" panose="020B0606030504020204" pitchFamily="34" charset="0"/>
              <a:ea typeface="Open Sans" panose="020B0606030504020204" pitchFamily="34" charset="0"/>
              <a:cs typeface="Open Sans" panose="020B0606030504020204" pitchFamily="34" charset="0"/>
            </a:endParaRPr>
          </a:p>
          <a:p>
            <a:pPr marL="12700" marR="375920">
              <a:lnSpc>
                <a:spcPts val="1300"/>
              </a:lnSpc>
              <a:spcBef>
                <a:spcPts val="5"/>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The </a:t>
            </a:r>
            <a:r>
              <a:rPr sz="1100" b="1" dirty="0">
                <a:solidFill>
                  <a:srgbClr val="4A4A4A"/>
                </a:solidFill>
                <a:latin typeface="Open Sans" panose="020B0606030504020204" pitchFamily="34" charset="0"/>
                <a:ea typeface="Open Sans" panose="020B0606030504020204" pitchFamily="34" charset="0"/>
                <a:cs typeface="Open Sans" panose="020B0606030504020204" pitchFamily="34" charset="0"/>
              </a:rPr>
              <a:t>Early Career ERG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is dedicated to accelerating the growth and impact of young and early career professionals by accelerating their development and impact. This ERG will help Kneat attract and retain young and early career professionals at the Company. The Early Career ERG provides a voice for </a:t>
            </a:r>
            <a:br>
              <a:rPr lang="en-IE"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b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the EC members and hosts social events, career talks, guest speakers and networking opportunities to foster connection and growth.</a:t>
            </a:r>
            <a:endParaRPr sz="11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7" descr="Picture 17">
            <a:extLst>
              <a:ext uri="{FF2B5EF4-FFF2-40B4-BE49-F238E27FC236}">
                <a16:creationId xmlns:a16="http://schemas.microsoft.com/office/drawing/2014/main" id="{7D8A720F-74AE-F8ED-28C7-2F0EF7C4B3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1451" y="4810467"/>
            <a:ext cx="685801" cy="241790"/>
          </a:xfrm>
          <a:prstGeom prst="rect">
            <a:avLst/>
          </a:prstGeom>
          <a:ln w="12700">
            <a:miter lim="400000"/>
          </a:ln>
        </p:spPr>
      </p:pic>
      <p:sp>
        <p:nvSpPr>
          <p:cNvPr id="3" name="Footer Placeholder 10">
            <a:extLst>
              <a:ext uri="{FF2B5EF4-FFF2-40B4-BE49-F238E27FC236}">
                <a16:creationId xmlns:a16="http://schemas.microsoft.com/office/drawing/2014/main" id="{D82FA108-5B2E-D425-0A32-BFF69D52C103}"/>
              </a:ext>
            </a:extLst>
          </p:cNvPr>
          <p:cNvSpPr txBox="1">
            <a:spLocks/>
          </p:cNvSpPr>
          <p:nvPr/>
        </p:nvSpPr>
        <p:spPr>
          <a:xfrm>
            <a:off x="3028950" y="4844396"/>
            <a:ext cx="3086100" cy="299104"/>
          </a:xfrm>
          <a:prstGeom prst="rect">
            <a:avLst/>
          </a:prstGeom>
        </p:spPr>
        <p:txBody>
          <a:bodyPr vert="horz" lIns="91440" tIns="45720" rIns="91440" bIns="45720" rtlCol="0" anchor="ctr"/>
          <a:lstStyle>
            <a:defPPr>
              <a:defRPr kern="0"/>
            </a:defPPr>
            <a:lvl1pPr algn="ctr">
              <a:defRPr sz="600">
                <a:solidFill>
                  <a:srgbClr val="91B9E0"/>
                </a:solidFill>
                <a:latin typeface="Open Sans" panose="020B0606030504020204" pitchFamily="34" charset="0"/>
                <a:ea typeface="Open Sans" panose="020B0606030504020204" pitchFamily="34" charset="0"/>
                <a:cs typeface="Open Sans" panose="020B0606030504020204" pitchFamily="34" charset="0"/>
              </a:defRPr>
            </a:lvl1pPr>
          </a:lstStyle>
          <a:p>
            <a:r>
              <a:rPr lang="en-IE"/>
              <a:t>Copyright ©2025. All rights reserved.</a:t>
            </a:r>
          </a:p>
          <a:p>
            <a:endParaRPr lang="en-US"/>
          </a:p>
        </p:txBody>
      </p:sp>
      <p:sp>
        <p:nvSpPr>
          <p:cNvPr id="8" name="Slide Number">
            <a:extLst>
              <a:ext uri="{FF2B5EF4-FFF2-40B4-BE49-F238E27FC236}">
                <a16:creationId xmlns:a16="http://schemas.microsoft.com/office/drawing/2014/main" id="{EFF21D5C-F155-D980-7173-C89013C829FD}"/>
              </a:ext>
            </a:extLst>
          </p:cNvPr>
          <p:cNvSpPr txBox="1">
            <a:spLocks/>
          </p:cNvSpPr>
          <p:nvPr/>
        </p:nvSpPr>
        <p:spPr>
          <a:xfrm>
            <a:off x="8647044" y="4837008"/>
            <a:ext cx="496956" cy="231141"/>
          </a:xfrm>
          <a:prstGeom prst="rect">
            <a:avLst/>
          </a:prstGeom>
        </p:spPr>
        <p:txBody>
          <a:bodyPr/>
          <a:lstStyle>
            <a:defPPr>
              <a:defRPr kern="0"/>
            </a:defPPr>
            <a:lvl1pPr algn="ctr">
              <a:defRPr sz="600">
                <a:solidFill>
                  <a:srgbClr val="91B9E0"/>
                </a:solidFill>
              </a:defRPr>
            </a:lvl1pPr>
          </a:lstStyle>
          <a:p>
            <a:fld id="{86CB4B4D-7CA3-9044-876B-883B54F8677D}" type="slidenum">
              <a:rPr lang="en-IE" smtClean="0"/>
              <a:pPr/>
              <a:t>8</a:t>
            </a:fld>
            <a:endParaRPr lang="en-I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object 4"/>
          <p:cNvGrpSpPr/>
          <p:nvPr/>
        </p:nvGrpSpPr>
        <p:grpSpPr>
          <a:xfrm>
            <a:off x="5989510" y="1548004"/>
            <a:ext cx="2697480" cy="3139440"/>
            <a:chOff x="5989510" y="1548004"/>
            <a:chExt cx="2697480" cy="3139440"/>
          </a:xfrm>
        </p:grpSpPr>
        <p:pic>
          <p:nvPicPr>
            <p:cNvPr id="5" name="object 5"/>
            <p:cNvPicPr/>
            <p:nvPr/>
          </p:nvPicPr>
          <p:blipFill>
            <a:blip r:embed="rId2" cstate="print"/>
            <a:stretch>
              <a:fillRect/>
            </a:stretch>
          </p:blipFill>
          <p:spPr>
            <a:xfrm>
              <a:off x="5989510" y="1548004"/>
              <a:ext cx="2697295" cy="3139198"/>
            </a:xfrm>
            <a:prstGeom prst="rect">
              <a:avLst/>
            </a:prstGeom>
          </p:spPr>
        </p:pic>
        <p:sp>
          <p:nvSpPr>
            <p:cNvPr id="6" name="object 6"/>
            <p:cNvSpPr/>
            <p:nvPr/>
          </p:nvSpPr>
          <p:spPr>
            <a:xfrm>
              <a:off x="5989510" y="3706388"/>
              <a:ext cx="1830705" cy="981075"/>
            </a:xfrm>
            <a:custGeom>
              <a:avLst/>
              <a:gdLst/>
              <a:ahLst/>
              <a:cxnLst/>
              <a:rect l="l" t="t" r="r" b="b"/>
              <a:pathLst>
                <a:path w="1830704" h="981075">
                  <a:moveTo>
                    <a:pt x="0" y="0"/>
                  </a:moveTo>
                  <a:lnTo>
                    <a:pt x="0" y="836807"/>
                  </a:lnTo>
                  <a:lnTo>
                    <a:pt x="7341" y="882323"/>
                  </a:lnTo>
                  <a:lnTo>
                    <a:pt x="27785" y="921853"/>
                  </a:lnTo>
                  <a:lnTo>
                    <a:pt x="58959" y="953027"/>
                  </a:lnTo>
                  <a:lnTo>
                    <a:pt x="98490" y="973471"/>
                  </a:lnTo>
                  <a:lnTo>
                    <a:pt x="144005" y="980813"/>
                  </a:lnTo>
                  <a:lnTo>
                    <a:pt x="1830516" y="980813"/>
                  </a:lnTo>
                  <a:lnTo>
                    <a:pt x="1793876" y="935362"/>
                  </a:lnTo>
                  <a:lnTo>
                    <a:pt x="1764975" y="901023"/>
                  </a:lnTo>
                  <a:lnTo>
                    <a:pt x="1735497" y="867195"/>
                  </a:lnTo>
                  <a:lnTo>
                    <a:pt x="1705448" y="833883"/>
                  </a:lnTo>
                  <a:lnTo>
                    <a:pt x="1674836" y="801096"/>
                  </a:lnTo>
                  <a:lnTo>
                    <a:pt x="1643669" y="768842"/>
                  </a:lnTo>
                  <a:lnTo>
                    <a:pt x="1611955" y="737127"/>
                  </a:lnTo>
                  <a:lnTo>
                    <a:pt x="1579701" y="705961"/>
                  </a:lnTo>
                  <a:lnTo>
                    <a:pt x="1546914" y="675349"/>
                  </a:lnTo>
                  <a:lnTo>
                    <a:pt x="1513602" y="645300"/>
                  </a:lnTo>
                  <a:lnTo>
                    <a:pt x="1479774" y="615821"/>
                  </a:lnTo>
                  <a:lnTo>
                    <a:pt x="1445435" y="586921"/>
                  </a:lnTo>
                  <a:lnTo>
                    <a:pt x="1410595" y="558606"/>
                  </a:lnTo>
                  <a:lnTo>
                    <a:pt x="1375260" y="530884"/>
                  </a:lnTo>
                  <a:lnTo>
                    <a:pt x="1339439" y="503762"/>
                  </a:lnTo>
                  <a:lnTo>
                    <a:pt x="1303138" y="477249"/>
                  </a:lnTo>
                  <a:lnTo>
                    <a:pt x="1266365" y="451352"/>
                  </a:lnTo>
                  <a:lnTo>
                    <a:pt x="1229129" y="426078"/>
                  </a:lnTo>
                  <a:lnTo>
                    <a:pt x="1191436" y="401436"/>
                  </a:lnTo>
                  <a:lnTo>
                    <a:pt x="1153294" y="377432"/>
                  </a:lnTo>
                  <a:lnTo>
                    <a:pt x="1114711" y="354074"/>
                  </a:lnTo>
                  <a:lnTo>
                    <a:pt x="1075694" y="331370"/>
                  </a:lnTo>
                  <a:lnTo>
                    <a:pt x="1036251" y="309328"/>
                  </a:lnTo>
                  <a:lnTo>
                    <a:pt x="996390" y="287955"/>
                  </a:lnTo>
                  <a:lnTo>
                    <a:pt x="956118" y="267258"/>
                  </a:lnTo>
                  <a:lnTo>
                    <a:pt x="915442" y="247246"/>
                  </a:lnTo>
                  <a:lnTo>
                    <a:pt x="874371" y="227925"/>
                  </a:lnTo>
                  <a:lnTo>
                    <a:pt x="832911" y="209304"/>
                  </a:lnTo>
                  <a:lnTo>
                    <a:pt x="791071" y="191389"/>
                  </a:lnTo>
                  <a:lnTo>
                    <a:pt x="748859" y="174190"/>
                  </a:lnTo>
                  <a:lnTo>
                    <a:pt x="706280" y="157712"/>
                  </a:lnTo>
                  <a:lnTo>
                    <a:pt x="663344" y="141964"/>
                  </a:lnTo>
                  <a:lnTo>
                    <a:pt x="620058" y="126954"/>
                  </a:lnTo>
                  <a:lnTo>
                    <a:pt x="576429" y="112689"/>
                  </a:lnTo>
                  <a:lnTo>
                    <a:pt x="532466" y="99176"/>
                  </a:lnTo>
                  <a:lnTo>
                    <a:pt x="488175" y="86423"/>
                  </a:lnTo>
                  <a:lnTo>
                    <a:pt x="443564" y="74438"/>
                  </a:lnTo>
                  <a:lnTo>
                    <a:pt x="398641" y="63228"/>
                  </a:lnTo>
                  <a:lnTo>
                    <a:pt x="353413" y="52802"/>
                  </a:lnTo>
                  <a:lnTo>
                    <a:pt x="307888" y="43166"/>
                  </a:lnTo>
                  <a:lnTo>
                    <a:pt x="262074" y="34327"/>
                  </a:lnTo>
                  <a:lnTo>
                    <a:pt x="215978" y="26295"/>
                  </a:lnTo>
                  <a:lnTo>
                    <a:pt x="169608" y="19076"/>
                  </a:lnTo>
                  <a:lnTo>
                    <a:pt x="122971" y="12678"/>
                  </a:lnTo>
                  <a:lnTo>
                    <a:pt x="76075" y="7108"/>
                  </a:lnTo>
                  <a:lnTo>
                    <a:pt x="28927" y="2374"/>
                  </a:lnTo>
                  <a:lnTo>
                    <a:pt x="0" y="0"/>
                  </a:lnTo>
                  <a:close/>
                </a:path>
              </a:pathLst>
            </a:custGeom>
            <a:solidFill>
              <a:srgbClr val="5603AD"/>
            </a:solidFill>
          </p:spPr>
          <p:txBody>
            <a:bodyPr wrap="square" lIns="0" tIns="0" rIns="0" bIns="0" rtlCol="0"/>
            <a:lstStyle/>
            <a:p>
              <a:endParaRPr/>
            </a:p>
          </p:txBody>
        </p:sp>
        <p:sp>
          <p:nvSpPr>
            <p:cNvPr id="7" name="object 7"/>
            <p:cNvSpPr/>
            <p:nvPr/>
          </p:nvSpPr>
          <p:spPr>
            <a:xfrm>
              <a:off x="5989510" y="2827148"/>
              <a:ext cx="885825" cy="1860550"/>
            </a:xfrm>
            <a:custGeom>
              <a:avLst/>
              <a:gdLst/>
              <a:ahLst/>
              <a:cxnLst/>
              <a:rect l="l" t="t" r="r" b="b"/>
              <a:pathLst>
                <a:path w="885825" h="1860550">
                  <a:moveTo>
                    <a:pt x="0" y="0"/>
                  </a:moveTo>
                  <a:lnTo>
                    <a:pt x="116" y="1716771"/>
                  </a:lnTo>
                  <a:lnTo>
                    <a:pt x="7341" y="1761563"/>
                  </a:lnTo>
                  <a:lnTo>
                    <a:pt x="27785" y="1801093"/>
                  </a:lnTo>
                  <a:lnTo>
                    <a:pt x="58959" y="1832267"/>
                  </a:lnTo>
                  <a:lnTo>
                    <a:pt x="98490" y="1852711"/>
                  </a:lnTo>
                  <a:lnTo>
                    <a:pt x="144005" y="1860053"/>
                  </a:lnTo>
                  <a:lnTo>
                    <a:pt x="885647" y="1860053"/>
                  </a:lnTo>
                  <a:lnTo>
                    <a:pt x="883456" y="1811790"/>
                  </a:lnTo>
                  <a:lnTo>
                    <a:pt x="880417" y="1764162"/>
                  </a:lnTo>
                  <a:lnTo>
                    <a:pt x="876527" y="1716771"/>
                  </a:lnTo>
                  <a:lnTo>
                    <a:pt x="871793" y="1669623"/>
                  </a:lnTo>
                  <a:lnTo>
                    <a:pt x="866224" y="1622727"/>
                  </a:lnTo>
                  <a:lnTo>
                    <a:pt x="859825" y="1576090"/>
                  </a:lnTo>
                  <a:lnTo>
                    <a:pt x="852606" y="1529720"/>
                  </a:lnTo>
                  <a:lnTo>
                    <a:pt x="844574" y="1483624"/>
                  </a:lnTo>
                  <a:lnTo>
                    <a:pt x="835736" y="1437810"/>
                  </a:lnTo>
                  <a:lnTo>
                    <a:pt x="826099" y="1392285"/>
                  </a:lnTo>
                  <a:lnTo>
                    <a:pt x="815673" y="1347057"/>
                  </a:lnTo>
                  <a:lnTo>
                    <a:pt x="804463" y="1302134"/>
                  </a:lnTo>
                  <a:lnTo>
                    <a:pt x="792478" y="1257523"/>
                  </a:lnTo>
                  <a:lnTo>
                    <a:pt x="779725" y="1213232"/>
                  </a:lnTo>
                  <a:lnTo>
                    <a:pt x="766212" y="1169269"/>
                  </a:lnTo>
                  <a:lnTo>
                    <a:pt x="751947" y="1125640"/>
                  </a:lnTo>
                  <a:lnTo>
                    <a:pt x="736937" y="1082354"/>
                  </a:lnTo>
                  <a:lnTo>
                    <a:pt x="721189" y="1039418"/>
                  </a:lnTo>
                  <a:lnTo>
                    <a:pt x="704711" y="996839"/>
                  </a:lnTo>
                  <a:lnTo>
                    <a:pt x="687512" y="954627"/>
                  </a:lnTo>
                  <a:lnTo>
                    <a:pt x="669598" y="912787"/>
                  </a:lnTo>
                  <a:lnTo>
                    <a:pt x="650976" y="871327"/>
                  </a:lnTo>
                  <a:lnTo>
                    <a:pt x="631656" y="830256"/>
                  </a:lnTo>
                  <a:lnTo>
                    <a:pt x="611643" y="789580"/>
                  </a:lnTo>
                  <a:lnTo>
                    <a:pt x="590946" y="749308"/>
                  </a:lnTo>
                  <a:lnTo>
                    <a:pt x="569573" y="709447"/>
                  </a:lnTo>
                  <a:lnTo>
                    <a:pt x="547531" y="670004"/>
                  </a:lnTo>
                  <a:lnTo>
                    <a:pt x="524827" y="630987"/>
                  </a:lnTo>
                  <a:lnTo>
                    <a:pt x="501469" y="592404"/>
                  </a:lnTo>
                  <a:lnTo>
                    <a:pt x="477465" y="554262"/>
                  </a:lnTo>
                  <a:lnTo>
                    <a:pt x="452823" y="516569"/>
                  </a:lnTo>
                  <a:lnTo>
                    <a:pt x="427549" y="479333"/>
                  </a:lnTo>
                  <a:lnTo>
                    <a:pt x="401652" y="442560"/>
                  </a:lnTo>
                  <a:lnTo>
                    <a:pt x="375139" y="406259"/>
                  </a:lnTo>
                  <a:lnTo>
                    <a:pt x="348018" y="370438"/>
                  </a:lnTo>
                  <a:lnTo>
                    <a:pt x="320296" y="335103"/>
                  </a:lnTo>
                  <a:lnTo>
                    <a:pt x="291980" y="300263"/>
                  </a:lnTo>
                  <a:lnTo>
                    <a:pt x="263080" y="265924"/>
                  </a:lnTo>
                  <a:lnTo>
                    <a:pt x="233601" y="232096"/>
                  </a:lnTo>
                  <a:lnTo>
                    <a:pt x="203552" y="198784"/>
                  </a:lnTo>
                  <a:lnTo>
                    <a:pt x="172941" y="165997"/>
                  </a:lnTo>
                  <a:lnTo>
                    <a:pt x="141774" y="133743"/>
                  </a:lnTo>
                  <a:lnTo>
                    <a:pt x="110059" y="102029"/>
                  </a:lnTo>
                  <a:lnTo>
                    <a:pt x="77805" y="70862"/>
                  </a:lnTo>
                  <a:lnTo>
                    <a:pt x="45018" y="40250"/>
                  </a:lnTo>
                  <a:lnTo>
                    <a:pt x="11707" y="10201"/>
                  </a:lnTo>
                  <a:lnTo>
                    <a:pt x="0" y="0"/>
                  </a:lnTo>
                  <a:close/>
                </a:path>
              </a:pathLst>
            </a:custGeom>
            <a:solidFill>
              <a:srgbClr val="FFFFFF">
                <a:alpha val="19999"/>
              </a:srgbClr>
            </a:solidFill>
          </p:spPr>
          <p:txBody>
            <a:bodyPr wrap="square" lIns="0" tIns="0" rIns="0" bIns="0" rtlCol="0"/>
            <a:lstStyle/>
            <a:p>
              <a:endParaRPr/>
            </a:p>
          </p:txBody>
        </p:sp>
      </p:grpSp>
      <p:sp>
        <p:nvSpPr>
          <p:cNvPr id="10" name="object 2">
            <a:extLst>
              <a:ext uri="{FF2B5EF4-FFF2-40B4-BE49-F238E27FC236}">
                <a16:creationId xmlns:a16="http://schemas.microsoft.com/office/drawing/2014/main" id="{E91B4DD5-0D04-94C3-CACF-5B0E77065144}"/>
              </a:ext>
            </a:extLst>
          </p:cNvPr>
          <p:cNvSpPr txBox="1">
            <a:spLocks noGrp="1"/>
          </p:cNvSpPr>
          <p:nvPr>
            <p:ph type="title"/>
          </p:nvPr>
        </p:nvSpPr>
        <p:spPr>
          <a:xfrm>
            <a:off x="444500" y="445579"/>
            <a:ext cx="4869180" cy="382156"/>
          </a:xfrm>
          <a:prstGeom prst="rect">
            <a:avLst/>
          </a:prstGeom>
        </p:spPr>
        <p:txBody>
          <a:bodyPr vert="horz" wrap="square" lIns="0" tIns="12700" rIns="0" bIns="0" rtlCol="0">
            <a:spAutoFit/>
          </a:bodyPr>
          <a:lstStyle/>
          <a:p>
            <a:pPr marL="12700">
              <a:lnSpc>
                <a:spcPct val="100000"/>
              </a:lnSpc>
              <a:spcBef>
                <a:spcPts val="100"/>
              </a:spcBef>
            </a:pPr>
            <a:r>
              <a:rPr spc="-40" dirty="0">
                <a:latin typeface="Muli" pitchFamily="2" charset="77"/>
              </a:rPr>
              <a:t>Talent</a:t>
            </a:r>
            <a:r>
              <a:rPr spc="-105" dirty="0">
                <a:latin typeface="Muli" pitchFamily="2" charset="77"/>
              </a:rPr>
              <a:t> </a:t>
            </a:r>
            <a:r>
              <a:rPr spc="-25" dirty="0">
                <a:latin typeface="Muli" pitchFamily="2" charset="77"/>
              </a:rPr>
              <a:t>Acquisition</a:t>
            </a:r>
          </a:p>
        </p:txBody>
      </p:sp>
      <p:sp>
        <p:nvSpPr>
          <p:cNvPr id="11" name="object 3">
            <a:extLst>
              <a:ext uri="{FF2B5EF4-FFF2-40B4-BE49-F238E27FC236}">
                <a16:creationId xmlns:a16="http://schemas.microsoft.com/office/drawing/2014/main" id="{96CA3397-ED2D-D0F6-373D-EFC11DCFB190}"/>
              </a:ext>
            </a:extLst>
          </p:cNvPr>
          <p:cNvSpPr txBox="1"/>
          <p:nvPr/>
        </p:nvSpPr>
        <p:spPr>
          <a:xfrm>
            <a:off x="444500" y="1112999"/>
            <a:ext cx="5118100" cy="2959785"/>
          </a:xfrm>
          <a:prstGeom prst="rect">
            <a:avLst/>
          </a:prstGeom>
        </p:spPr>
        <p:txBody>
          <a:bodyPr vert="horz" wrap="square" lIns="0" tIns="20320" rIns="0" bIns="0" rtlCol="0">
            <a:spAutoFit/>
          </a:bodyPr>
          <a:lstStyle/>
          <a:p>
            <a:pPr marL="12700" marR="194945">
              <a:spcBef>
                <a:spcPts val="160"/>
              </a:spcBef>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At Kneat, our talent sourcing and selection is focused on candidate skills, qualifications, and experience in line with the requirements of each role.</a:t>
            </a:r>
            <a:endParaRPr sz="1100" dirty="0">
              <a:latin typeface="Open Sans" panose="020B0606030504020204" pitchFamily="34" charset="0"/>
              <a:ea typeface="Open Sans" panose="020B0606030504020204" pitchFamily="34" charset="0"/>
              <a:cs typeface="Open Sans" panose="020B0606030504020204" pitchFamily="34" charset="0"/>
            </a:endParaRPr>
          </a:p>
          <a:p>
            <a:pPr marL="12700" marR="203835"/>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We believe in hiring the right candidate regardless of their characteristics, including gender.</a:t>
            </a:r>
            <a:endParaRPr sz="1100" dirty="0">
              <a:latin typeface="Open Sans" panose="020B0606030504020204" pitchFamily="34" charset="0"/>
              <a:ea typeface="Open Sans" panose="020B0606030504020204" pitchFamily="34" charset="0"/>
              <a:cs typeface="Open Sans" panose="020B0606030504020204" pitchFamily="34" charset="0"/>
            </a:endParaRPr>
          </a:p>
          <a:p>
            <a:pPr marL="152400" marR="251460" indent="-140335">
              <a:spcBef>
                <a:spcPts val="565"/>
              </a:spcBef>
              <a:buClr>
                <a:srgbClr val="0EB0B3"/>
              </a:buClr>
              <a:buSzPct val="95454"/>
              <a:buChar char="•"/>
              <a:tabLst>
                <a:tab pos="152400" algn="l"/>
              </a:tabLst>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We continue to evolve our hiring practices to ensure fairness and inclusivity</a:t>
            </a:r>
            <a:r>
              <a:rPr lang="en-US"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 and </a:t>
            </a: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will continue our focus on ensuring we use gender-neutral job descriptions, implementing standardised interview questions to compare candidates, and, where feasible, use diverse interview panels, particularly for Senior roles.</a:t>
            </a:r>
            <a:endParaRPr sz="1100" dirty="0">
              <a:latin typeface="Open Sans" panose="020B0606030504020204" pitchFamily="34" charset="0"/>
              <a:ea typeface="Open Sans" panose="020B0606030504020204" pitchFamily="34" charset="0"/>
              <a:cs typeface="Open Sans" panose="020B0606030504020204" pitchFamily="34" charset="0"/>
            </a:endParaRPr>
          </a:p>
          <a:p>
            <a:pPr marL="152400" marR="5080" indent="-140335">
              <a:spcBef>
                <a:spcPts val="565"/>
              </a:spcBef>
              <a:buClr>
                <a:srgbClr val="0EB0B3"/>
              </a:buClr>
              <a:buSzPct val="95454"/>
              <a:buChar char="•"/>
              <a:tabLst>
                <a:tab pos="152400" algn="l"/>
              </a:tabLst>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To further support hiring, HR team members and people managers receive a standard training session before engaging in the TA Process which highlights unconscious bias, helping them make objective decisions.</a:t>
            </a:r>
            <a:endParaRPr sz="1100" dirty="0">
              <a:latin typeface="Open Sans" panose="020B0606030504020204" pitchFamily="34" charset="0"/>
              <a:ea typeface="Open Sans" panose="020B0606030504020204" pitchFamily="34" charset="0"/>
              <a:cs typeface="Open Sans" panose="020B0606030504020204" pitchFamily="34" charset="0"/>
            </a:endParaRPr>
          </a:p>
          <a:p>
            <a:pPr marL="152400" marR="209550" indent="-140335">
              <a:spcBef>
                <a:spcPts val="570"/>
              </a:spcBef>
              <a:buClr>
                <a:srgbClr val="0EB0B3"/>
              </a:buClr>
              <a:buSzPct val="95454"/>
              <a:buChar char="•"/>
              <a:tabLst>
                <a:tab pos="152400" algn="l"/>
              </a:tabLst>
            </a:pPr>
            <a:r>
              <a:rPr sz="1100" dirty="0">
                <a:solidFill>
                  <a:srgbClr val="4A4A4A"/>
                </a:solidFill>
                <a:latin typeface="Open Sans" panose="020B0606030504020204" pitchFamily="34" charset="0"/>
                <a:ea typeface="Open Sans" panose="020B0606030504020204" pitchFamily="34" charset="0"/>
                <a:cs typeface="Open Sans" panose="020B0606030504020204" pitchFamily="34" charset="0"/>
              </a:rPr>
              <a:t>Kneat is committed to developing early career talent by partnering with local universities to attract top graduates, while actively promoting STEM disciplines and increasing female participation in our Graduate Programme.</a:t>
            </a:r>
            <a:endParaRPr sz="11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7" descr="Picture 17">
            <a:extLst>
              <a:ext uri="{FF2B5EF4-FFF2-40B4-BE49-F238E27FC236}">
                <a16:creationId xmlns:a16="http://schemas.microsoft.com/office/drawing/2014/main" id="{6FC1D58C-36C6-B93E-AF31-6BF6129A8A0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1451" y="4810467"/>
            <a:ext cx="685801" cy="241790"/>
          </a:xfrm>
          <a:prstGeom prst="rect">
            <a:avLst/>
          </a:prstGeom>
          <a:ln w="12700">
            <a:miter lim="400000"/>
          </a:ln>
        </p:spPr>
      </p:pic>
      <p:sp>
        <p:nvSpPr>
          <p:cNvPr id="3" name="Footer Placeholder 10">
            <a:extLst>
              <a:ext uri="{FF2B5EF4-FFF2-40B4-BE49-F238E27FC236}">
                <a16:creationId xmlns:a16="http://schemas.microsoft.com/office/drawing/2014/main" id="{90BE6D4F-AA8A-EA33-7347-C5942B9EA207}"/>
              </a:ext>
            </a:extLst>
          </p:cNvPr>
          <p:cNvSpPr txBox="1">
            <a:spLocks/>
          </p:cNvSpPr>
          <p:nvPr/>
        </p:nvSpPr>
        <p:spPr>
          <a:xfrm>
            <a:off x="3028950" y="4844396"/>
            <a:ext cx="3086100" cy="299104"/>
          </a:xfrm>
          <a:prstGeom prst="rect">
            <a:avLst/>
          </a:prstGeom>
        </p:spPr>
        <p:txBody>
          <a:bodyPr vert="horz" lIns="91440" tIns="45720" rIns="91440" bIns="45720" rtlCol="0" anchor="ctr"/>
          <a:lstStyle>
            <a:defPPr>
              <a:defRPr kern="0"/>
            </a:defPPr>
            <a:lvl1pPr algn="ctr">
              <a:defRPr sz="600">
                <a:solidFill>
                  <a:srgbClr val="91B9E0"/>
                </a:solidFill>
                <a:latin typeface="Open Sans" panose="020B0606030504020204" pitchFamily="34" charset="0"/>
                <a:ea typeface="Open Sans" panose="020B0606030504020204" pitchFamily="34" charset="0"/>
                <a:cs typeface="Open Sans" panose="020B0606030504020204" pitchFamily="34" charset="0"/>
              </a:defRPr>
            </a:lvl1pPr>
          </a:lstStyle>
          <a:p>
            <a:r>
              <a:rPr lang="en-IE"/>
              <a:t>Copyright ©2025. All rights reserved.</a:t>
            </a:r>
          </a:p>
          <a:p>
            <a:endParaRPr lang="en-US"/>
          </a:p>
        </p:txBody>
      </p:sp>
      <p:sp>
        <p:nvSpPr>
          <p:cNvPr id="8" name="Slide Number">
            <a:extLst>
              <a:ext uri="{FF2B5EF4-FFF2-40B4-BE49-F238E27FC236}">
                <a16:creationId xmlns:a16="http://schemas.microsoft.com/office/drawing/2014/main" id="{30E9CB1C-0F67-F79B-B7FA-DB12AC011D6B}"/>
              </a:ext>
            </a:extLst>
          </p:cNvPr>
          <p:cNvSpPr txBox="1">
            <a:spLocks/>
          </p:cNvSpPr>
          <p:nvPr/>
        </p:nvSpPr>
        <p:spPr>
          <a:xfrm>
            <a:off x="8647044" y="4837008"/>
            <a:ext cx="496956" cy="231141"/>
          </a:xfrm>
          <a:prstGeom prst="rect">
            <a:avLst/>
          </a:prstGeom>
        </p:spPr>
        <p:txBody>
          <a:bodyPr/>
          <a:lstStyle>
            <a:defPPr>
              <a:defRPr kern="0"/>
            </a:defPPr>
            <a:lvl1pPr algn="ctr">
              <a:defRPr sz="600">
                <a:solidFill>
                  <a:srgbClr val="91B9E0"/>
                </a:solidFill>
              </a:defRPr>
            </a:lvl1pPr>
          </a:lstStyle>
          <a:p>
            <a:fld id="{86CB4B4D-7CA3-9044-876B-883B54F8677D}" type="slidenum">
              <a:rPr lang="en-IE" smtClean="0"/>
              <a:pPr/>
              <a:t>9</a:t>
            </a:fld>
            <a:endParaRPr lang="en-I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901"/>
            <a:ext cx="9143999" cy="5143499"/>
          </a:xfrm>
          <a:prstGeom prst="rect">
            <a:avLst/>
          </a:prstGeom>
        </p:spPr>
      </p:pic>
      <p:pic>
        <p:nvPicPr>
          <p:cNvPr id="3" name="object 3"/>
          <p:cNvPicPr/>
          <p:nvPr/>
        </p:nvPicPr>
        <p:blipFill>
          <a:blip r:embed="rId3" cstate="print"/>
          <a:stretch>
            <a:fillRect/>
          </a:stretch>
        </p:blipFill>
        <p:spPr>
          <a:xfrm>
            <a:off x="5759999" y="534606"/>
            <a:ext cx="3384000" cy="4609795"/>
          </a:xfrm>
          <a:prstGeom prst="rect">
            <a:avLst/>
          </a:prstGeom>
        </p:spPr>
      </p:pic>
      <p:sp>
        <p:nvSpPr>
          <p:cNvPr id="7" name="object 7"/>
          <p:cNvSpPr/>
          <p:nvPr/>
        </p:nvSpPr>
        <p:spPr>
          <a:xfrm>
            <a:off x="457200" y="762001"/>
            <a:ext cx="448945" cy="370205"/>
          </a:xfrm>
          <a:custGeom>
            <a:avLst/>
            <a:gdLst/>
            <a:ahLst/>
            <a:cxnLst/>
            <a:rect l="l" t="t" r="r" b="b"/>
            <a:pathLst>
              <a:path w="448944" h="370205">
                <a:moveTo>
                  <a:pt x="184962" y="0"/>
                </a:moveTo>
                <a:lnTo>
                  <a:pt x="0" y="0"/>
                </a:lnTo>
                <a:lnTo>
                  <a:pt x="0" y="369938"/>
                </a:lnTo>
                <a:lnTo>
                  <a:pt x="184962" y="184962"/>
                </a:lnTo>
                <a:lnTo>
                  <a:pt x="184962" y="0"/>
                </a:lnTo>
                <a:close/>
              </a:path>
              <a:path w="448944" h="370205">
                <a:moveTo>
                  <a:pt x="448411" y="0"/>
                </a:moveTo>
                <a:lnTo>
                  <a:pt x="263436" y="0"/>
                </a:lnTo>
                <a:lnTo>
                  <a:pt x="263436" y="369938"/>
                </a:lnTo>
                <a:lnTo>
                  <a:pt x="448411" y="184962"/>
                </a:lnTo>
                <a:lnTo>
                  <a:pt x="448411" y="0"/>
                </a:lnTo>
                <a:close/>
              </a:path>
            </a:pathLst>
          </a:custGeom>
          <a:solidFill>
            <a:srgbClr val="0EB0B3"/>
          </a:solidFill>
        </p:spPr>
        <p:txBody>
          <a:bodyPr wrap="square" lIns="0" tIns="0" rIns="0" bIns="0" rtlCol="0"/>
          <a:lstStyle/>
          <a:p>
            <a:endParaRPr/>
          </a:p>
        </p:txBody>
      </p:sp>
      <p:sp>
        <p:nvSpPr>
          <p:cNvPr id="9" name="object 8">
            <a:extLst>
              <a:ext uri="{FF2B5EF4-FFF2-40B4-BE49-F238E27FC236}">
                <a16:creationId xmlns:a16="http://schemas.microsoft.com/office/drawing/2014/main" id="{C200AB23-F3C6-2524-6E2F-6659353AEBC7}"/>
              </a:ext>
            </a:extLst>
          </p:cNvPr>
          <p:cNvSpPr txBox="1"/>
          <p:nvPr/>
        </p:nvSpPr>
        <p:spPr>
          <a:xfrm>
            <a:off x="1049299" y="737489"/>
            <a:ext cx="4713605" cy="3138170"/>
          </a:xfrm>
          <a:prstGeom prst="rect">
            <a:avLst/>
          </a:prstGeom>
        </p:spPr>
        <p:txBody>
          <a:bodyPr vert="horz" wrap="square" lIns="0" tIns="12700" rIns="0" bIns="0" rtlCol="0">
            <a:spAutoFit/>
          </a:bodyPr>
          <a:lstStyle/>
          <a:p>
            <a:pPr marL="12700" marR="233045">
              <a:lnSpc>
                <a:spcPct val="105600"/>
              </a:lnSpc>
              <a:spcBef>
                <a:spcPts val="100"/>
              </a:spcBef>
            </a:pPr>
            <a:r>
              <a:rPr sz="1500" dirty="0">
                <a:solidFill>
                  <a:srgbClr val="FFFFFF"/>
                </a:solidFill>
                <a:latin typeface="Muli" pitchFamily="2" charset="77"/>
                <a:cs typeface="Mulish Medium"/>
              </a:rPr>
              <a:t>Our</a:t>
            </a:r>
            <a:r>
              <a:rPr sz="1500" spc="-65" dirty="0">
                <a:solidFill>
                  <a:srgbClr val="FFFFFF"/>
                </a:solidFill>
                <a:latin typeface="Muli" pitchFamily="2" charset="77"/>
                <a:cs typeface="Mulish Medium"/>
              </a:rPr>
              <a:t> </a:t>
            </a:r>
            <a:r>
              <a:rPr sz="1500" spc="-10" dirty="0">
                <a:solidFill>
                  <a:srgbClr val="FFFFFF"/>
                </a:solidFill>
                <a:latin typeface="Muli" pitchFamily="2" charset="77"/>
                <a:cs typeface="Mulish Medium"/>
              </a:rPr>
              <a:t>Annual</a:t>
            </a:r>
            <a:r>
              <a:rPr sz="1500" spc="-60" dirty="0">
                <a:solidFill>
                  <a:srgbClr val="FFFFFF"/>
                </a:solidFill>
                <a:latin typeface="Muli" pitchFamily="2" charset="77"/>
                <a:cs typeface="Mulish Medium"/>
              </a:rPr>
              <a:t> </a:t>
            </a:r>
            <a:r>
              <a:rPr sz="1500" spc="-10" dirty="0">
                <a:solidFill>
                  <a:srgbClr val="FFFFFF"/>
                </a:solidFill>
                <a:latin typeface="Muli" pitchFamily="2" charset="77"/>
                <a:cs typeface="Mulish Medium"/>
              </a:rPr>
              <a:t>Gender</a:t>
            </a:r>
            <a:r>
              <a:rPr sz="1500" spc="-60" dirty="0">
                <a:solidFill>
                  <a:srgbClr val="FFFFFF"/>
                </a:solidFill>
                <a:latin typeface="Muli" pitchFamily="2" charset="77"/>
                <a:cs typeface="Mulish Medium"/>
              </a:rPr>
              <a:t> </a:t>
            </a:r>
            <a:r>
              <a:rPr sz="1500" spc="-10" dirty="0">
                <a:solidFill>
                  <a:srgbClr val="FFFFFF"/>
                </a:solidFill>
                <a:latin typeface="Muli" pitchFamily="2" charset="77"/>
                <a:cs typeface="Mulish Medium"/>
              </a:rPr>
              <a:t>Pay</a:t>
            </a:r>
            <a:r>
              <a:rPr sz="1500" spc="-60" dirty="0">
                <a:solidFill>
                  <a:srgbClr val="FFFFFF"/>
                </a:solidFill>
                <a:latin typeface="Muli" pitchFamily="2" charset="77"/>
                <a:cs typeface="Mulish Medium"/>
              </a:rPr>
              <a:t> </a:t>
            </a:r>
            <a:r>
              <a:rPr sz="1500" dirty="0">
                <a:solidFill>
                  <a:srgbClr val="FFFFFF"/>
                </a:solidFill>
                <a:latin typeface="Muli" pitchFamily="2" charset="77"/>
                <a:cs typeface="Mulish Medium"/>
              </a:rPr>
              <a:t>Gap</a:t>
            </a:r>
            <a:r>
              <a:rPr sz="1500" spc="-60" dirty="0">
                <a:solidFill>
                  <a:srgbClr val="FFFFFF"/>
                </a:solidFill>
                <a:latin typeface="Muli" pitchFamily="2" charset="77"/>
                <a:cs typeface="Mulish Medium"/>
              </a:rPr>
              <a:t> </a:t>
            </a:r>
            <a:r>
              <a:rPr sz="1500" dirty="0">
                <a:solidFill>
                  <a:srgbClr val="FFFFFF"/>
                </a:solidFill>
                <a:latin typeface="Muli" pitchFamily="2" charset="77"/>
                <a:cs typeface="Mulish Medium"/>
              </a:rPr>
              <a:t>Report</a:t>
            </a:r>
            <a:r>
              <a:rPr sz="1500" spc="-60" dirty="0">
                <a:solidFill>
                  <a:srgbClr val="FFFFFF"/>
                </a:solidFill>
                <a:latin typeface="Muli" pitchFamily="2" charset="77"/>
                <a:cs typeface="Mulish Medium"/>
              </a:rPr>
              <a:t> </a:t>
            </a:r>
            <a:r>
              <a:rPr sz="1500" dirty="0">
                <a:solidFill>
                  <a:srgbClr val="FFFFFF"/>
                </a:solidFill>
                <a:latin typeface="Muli" pitchFamily="2" charset="77"/>
                <a:cs typeface="Mulish Medium"/>
              </a:rPr>
              <a:t>is</a:t>
            </a:r>
            <a:r>
              <a:rPr sz="1500" spc="-60" dirty="0">
                <a:solidFill>
                  <a:srgbClr val="FFFFFF"/>
                </a:solidFill>
                <a:latin typeface="Muli" pitchFamily="2" charset="77"/>
                <a:cs typeface="Mulish Medium"/>
              </a:rPr>
              <a:t> </a:t>
            </a:r>
            <a:r>
              <a:rPr sz="1500" dirty="0">
                <a:solidFill>
                  <a:srgbClr val="FFFFFF"/>
                </a:solidFill>
                <a:latin typeface="Muli" pitchFamily="2" charset="77"/>
                <a:cs typeface="Mulish Medium"/>
              </a:rPr>
              <a:t>an</a:t>
            </a:r>
            <a:r>
              <a:rPr sz="1500" spc="-60" dirty="0">
                <a:solidFill>
                  <a:srgbClr val="FFFFFF"/>
                </a:solidFill>
                <a:latin typeface="Muli" pitchFamily="2" charset="77"/>
                <a:cs typeface="Mulish Medium"/>
              </a:rPr>
              <a:t> </a:t>
            </a:r>
            <a:r>
              <a:rPr sz="1500" spc="-10" dirty="0">
                <a:solidFill>
                  <a:srgbClr val="FFFFFF"/>
                </a:solidFill>
                <a:latin typeface="Muli" pitchFamily="2" charset="77"/>
                <a:cs typeface="Mulish Medium"/>
              </a:rPr>
              <a:t>important </a:t>
            </a:r>
            <a:r>
              <a:rPr sz="1500" dirty="0">
                <a:solidFill>
                  <a:srgbClr val="FFFFFF"/>
                </a:solidFill>
                <a:latin typeface="Muli" pitchFamily="2" charset="77"/>
                <a:cs typeface="Mulish Medium"/>
              </a:rPr>
              <a:t>part</a:t>
            </a:r>
            <a:r>
              <a:rPr sz="1500" spc="-50" dirty="0">
                <a:solidFill>
                  <a:srgbClr val="FFFFFF"/>
                </a:solidFill>
                <a:latin typeface="Muli" pitchFamily="2" charset="77"/>
                <a:cs typeface="Mulish Medium"/>
              </a:rPr>
              <a:t> </a:t>
            </a:r>
            <a:r>
              <a:rPr sz="1500" dirty="0">
                <a:solidFill>
                  <a:srgbClr val="FFFFFF"/>
                </a:solidFill>
                <a:latin typeface="Muli" pitchFamily="2" charset="77"/>
                <a:cs typeface="Mulish Medium"/>
              </a:rPr>
              <a:t>of</a:t>
            </a:r>
            <a:r>
              <a:rPr sz="1500" spc="-50" dirty="0">
                <a:solidFill>
                  <a:srgbClr val="FFFFFF"/>
                </a:solidFill>
                <a:latin typeface="Muli" pitchFamily="2" charset="77"/>
                <a:cs typeface="Mulish Medium"/>
              </a:rPr>
              <a:t> </a:t>
            </a:r>
            <a:r>
              <a:rPr sz="1500" spc="-20" dirty="0">
                <a:solidFill>
                  <a:srgbClr val="FFFFFF"/>
                </a:solidFill>
                <a:latin typeface="Muli" pitchFamily="2" charset="77"/>
                <a:cs typeface="Mulish Medium"/>
              </a:rPr>
              <a:t>Kneat’s</a:t>
            </a:r>
            <a:r>
              <a:rPr sz="1500" spc="-50" dirty="0">
                <a:solidFill>
                  <a:srgbClr val="FFFFFF"/>
                </a:solidFill>
                <a:latin typeface="Muli" pitchFamily="2" charset="77"/>
                <a:cs typeface="Mulish Medium"/>
              </a:rPr>
              <a:t> </a:t>
            </a:r>
            <a:r>
              <a:rPr sz="1500" spc="-20" dirty="0">
                <a:solidFill>
                  <a:srgbClr val="FFFFFF"/>
                </a:solidFill>
                <a:latin typeface="Muli" pitchFamily="2" charset="77"/>
                <a:cs typeface="Mulish Medium"/>
              </a:rPr>
              <a:t>Diversity</a:t>
            </a:r>
            <a:r>
              <a:rPr sz="1500" spc="-45" dirty="0">
                <a:solidFill>
                  <a:srgbClr val="FFFFFF"/>
                </a:solidFill>
                <a:latin typeface="Muli" pitchFamily="2" charset="77"/>
                <a:cs typeface="Mulish Medium"/>
              </a:rPr>
              <a:t> </a:t>
            </a:r>
            <a:r>
              <a:rPr sz="1500" dirty="0">
                <a:solidFill>
                  <a:srgbClr val="FFFFFF"/>
                </a:solidFill>
                <a:latin typeface="Muli" pitchFamily="2" charset="77"/>
                <a:cs typeface="Mulish Medium"/>
              </a:rPr>
              <a:t>and</a:t>
            </a:r>
            <a:r>
              <a:rPr sz="1500" spc="-50" dirty="0">
                <a:solidFill>
                  <a:srgbClr val="FFFFFF"/>
                </a:solidFill>
                <a:latin typeface="Muli" pitchFamily="2" charset="77"/>
                <a:cs typeface="Mulish Medium"/>
              </a:rPr>
              <a:t> </a:t>
            </a:r>
            <a:r>
              <a:rPr sz="1500" spc="-10" dirty="0">
                <a:solidFill>
                  <a:srgbClr val="FFFFFF"/>
                </a:solidFill>
                <a:latin typeface="Muli" pitchFamily="2" charset="77"/>
                <a:cs typeface="Mulish Medium"/>
              </a:rPr>
              <a:t>Inclusion</a:t>
            </a:r>
            <a:r>
              <a:rPr sz="1500" spc="-50" dirty="0">
                <a:solidFill>
                  <a:srgbClr val="FFFFFF"/>
                </a:solidFill>
                <a:latin typeface="Muli" pitchFamily="2" charset="77"/>
                <a:cs typeface="Mulish Medium"/>
              </a:rPr>
              <a:t> </a:t>
            </a:r>
            <a:r>
              <a:rPr sz="1500" spc="-10" dirty="0">
                <a:solidFill>
                  <a:srgbClr val="FFFFFF"/>
                </a:solidFill>
                <a:latin typeface="Muli" pitchFamily="2" charset="77"/>
                <a:cs typeface="Mulish Medium"/>
              </a:rPr>
              <a:t>Strategy, </a:t>
            </a:r>
            <a:r>
              <a:rPr sz="1500" spc="-25" dirty="0">
                <a:solidFill>
                  <a:srgbClr val="FFFFFF"/>
                </a:solidFill>
                <a:latin typeface="Muli" pitchFamily="2" charset="77"/>
                <a:cs typeface="Mulish Medium"/>
              </a:rPr>
              <a:t>reinforcing</a:t>
            </a:r>
            <a:r>
              <a:rPr sz="1500" spc="-40" dirty="0">
                <a:solidFill>
                  <a:srgbClr val="FFFFFF"/>
                </a:solidFill>
                <a:latin typeface="Muli" pitchFamily="2" charset="77"/>
                <a:cs typeface="Mulish Medium"/>
              </a:rPr>
              <a:t> </a:t>
            </a:r>
            <a:r>
              <a:rPr sz="1500" dirty="0">
                <a:solidFill>
                  <a:srgbClr val="FFFFFF"/>
                </a:solidFill>
                <a:latin typeface="Muli" pitchFamily="2" charset="77"/>
                <a:cs typeface="Mulish Medium"/>
              </a:rPr>
              <a:t>our</a:t>
            </a:r>
            <a:r>
              <a:rPr sz="1500" spc="-35" dirty="0">
                <a:solidFill>
                  <a:srgbClr val="FFFFFF"/>
                </a:solidFill>
                <a:latin typeface="Muli" pitchFamily="2" charset="77"/>
                <a:cs typeface="Mulish Medium"/>
              </a:rPr>
              <a:t> </a:t>
            </a:r>
            <a:r>
              <a:rPr sz="1500" spc="-20" dirty="0">
                <a:solidFill>
                  <a:srgbClr val="FFFFFF"/>
                </a:solidFill>
                <a:latin typeface="Muli" pitchFamily="2" charset="77"/>
                <a:cs typeface="Mulish Medium"/>
              </a:rPr>
              <a:t>commitment</a:t>
            </a:r>
            <a:r>
              <a:rPr sz="1500" spc="-40" dirty="0">
                <a:solidFill>
                  <a:srgbClr val="FFFFFF"/>
                </a:solidFill>
                <a:latin typeface="Muli" pitchFamily="2" charset="77"/>
                <a:cs typeface="Mulish Medium"/>
              </a:rPr>
              <a:t> </a:t>
            </a:r>
            <a:r>
              <a:rPr sz="1500" dirty="0">
                <a:solidFill>
                  <a:srgbClr val="FFFFFF"/>
                </a:solidFill>
                <a:latin typeface="Muli" pitchFamily="2" charset="77"/>
                <a:cs typeface="Mulish Medium"/>
              </a:rPr>
              <a:t>to</a:t>
            </a:r>
            <a:r>
              <a:rPr sz="1500" spc="-35" dirty="0">
                <a:solidFill>
                  <a:srgbClr val="FFFFFF"/>
                </a:solidFill>
                <a:latin typeface="Muli" pitchFamily="2" charset="77"/>
                <a:cs typeface="Mulish Medium"/>
              </a:rPr>
              <a:t> </a:t>
            </a:r>
            <a:r>
              <a:rPr sz="1500" spc="-10" dirty="0">
                <a:solidFill>
                  <a:srgbClr val="FFFFFF"/>
                </a:solidFill>
                <a:latin typeface="Muli" pitchFamily="2" charset="77"/>
                <a:cs typeface="Mulish Medium"/>
              </a:rPr>
              <a:t>supporting</a:t>
            </a:r>
            <a:r>
              <a:rPr sz="1500" spc="-40" dirty="0">
                <a:solidFill>
                  <a:srgbClr val="FFFFFF"/>
                </a:solidFill>
                <a:latin typeface="Muli" pitchFamily="2" charset="77"/>
                <a:cs typeface="Mulish Medium"/>
              </a:rPr>
              <a:t> </a:t>
            </a:r>
            <a:r>
              <a:rPr sz="1500" spc="-10" dirty="0">
                <a:solidFill>
                  <a:srgbClr val="FFFFFF"/>
                </a:solidFill>
                <a:latin typeface="Muli" pitchFamily="2" charset="77"/>
                <a:cs typeface="Mulish Medium"/>
              </a:rPr>
              <a:t>career growth</a:t>
            </a:r>
            <a:r>
              <a:rPr sz="1500" spc="-70" dirty="0">
                <a:solidFill>
                  <a:srgbClr val="FFFFFF"/>
                </a:solidFill>
                <a:latin typeface="Muli" pitchFamily="2" charset="77"/>
                <a:cs typeface="Mulish Medium"/>
              </a:rPr>
              <a:t> </a:t>
            </a:r>
            <a:r>
              <a:rPr sz="1500" dirty="0">
                <a:solidFill>
                  <a:srgbClr val="FFFFFF"/>
                </a:solidFill>
                <a:latin typeface="Muli" pitchFamily="2" charset="77"/>
                <a:cs typeface="Mulish Medium"/>
              </a:rPr>
              <a:t>and</a:t>
            </a:r>
            <a:r>
              <a:rPr sz="1500" spc="-65" dirty="0">
                <a:solidFill>
                  <a:srgbClr val="FFFFFF"/>
                </a:solidFill>
                <a:latin typeface="Muli" pitchFamily="2" charset="77"/>
                <a:cs typeface="Mulish Medium"/>
              </a:rPr>
              <a:t> </a:t>
            </a:r>
            <a:r>
              <a:rPr sz="1500" spc="-10" dirty="0">
                <a:solidFill>
                  <a:srgbClr val="FFFFFF"/>
                </a:solidFill>
                <a:latin typeface="Muli" pitchFamily="2" charset="77"/>
                <a:cs typeface="Mulish Medium"/>
              </a:rPr>
              <a:t>equity.</a:t>
            </a:r>
            <a:endParaRPr sz="1500" dirty="0">
              <a:latin typeface="Muli" pitchFamily="2" charset="77"/>
              <a:cs typeface="Mulish Medium"/>
            </a:endParaRPr>
          </a:p>
          <a:p>
            <a:pPr marL="12700" marR="92075">
              <a:lnSpc>
                <a:spcPct val="105600"/>
              </a:lnSpc>
              <a:spcBef>
                <a:spcPts val="850"/>
              </a:spcBef>
            </a:pPr>
            <a:r>
              <a:rPr sz="1500" spc="-20" dirty="0">
                <a:solidFill>
                  <a:srgbClr val="FFFFFF"/>
                </a:solidFill>
                <a:latin typeface="Muli" pitchFamily="2" charset="77"/>
                <a:cs typeface="Mulish Medium"/>
              </a:rPr>
              <a:t>Improving</a:t>
            </a:r>
            <a:r>
              <a:rPr sz="1500" spc="-60" dirty="0">
                <a:solidFill>
                  <a:srgbClr val="FFFFFF"/>
                </a:solidFill>
                <a:latin typeface="Muli" pitchFamily="2" charset="77"/>
                <a:cs typeface="Mulish Medium"/>
              </a:rPr>
              <a:t> </a:t>
            </a:r>
            <a:r>
              <a:rPr sz="1500" spc="-10" dirty="0">
                <a:solidFill>
                  <a:srgbClr val="FFFFFF"/>
                </a:solidFill>
                <a:latin typeface="Muli" pitchFamily="2" charset="77"/>
                <a:cs typeface="Mulish Medium"/>
              </a:rPr>
              <a:t>gender</a:t>
            </a:r>
            <a:r>
              <a:rPr sz="1500" spc="-55" dirty="0">
                <a:solidFill>
                  <a:srgbClr val="FFFFFF"/>
                </a:solidFill>
                <a:latin typeface="Muli" pitchFamily="2" charset="77"/>
                <a:cs typeface="Mulish Medium"/>
              </a:rPr>
              <a:t> </a:t>
            </a:r>
            <a:r>
              <a:rPr sz="1500" spc="-10" dirty="0">
                <a:solidFill>
                  <a:srgbClr val="FFFFFF"/>
                </a:solidFill>
                <a:latin typeface="Muli" pitchFamily="2" charset="77"/>
                <a:cs typeface="Mulish Medium"/>
              </a:rPr>
              <a:t>balance</a:t>
            </a:r>
            <a:r>
              <a:rPr sz="1500" spc="-55" dirty="0">
                <a:solidFill>
                  <a:srgbClr val="FFFFFF"/>
                </a:solidFill>
                <a:latin typeface="Muli" pitchFamily="2" charset="77"/>
                <a:cs typeface="Mulish Medium"/>
              </a:rPr>
              <a:t> </a:t>
            </a:r>
            <a:r>
              <a:rPr sz="1500" dirty="0">
                <a:solidFill>
                  <a:srgbClr val="FFFFFF"/>
                </a:solidFill>
                <a:latin typeface="Muli" pitchFamily="2" charset="77"/>
                <a:cs typeface="Mulish Medium"/>
              </a:rPr>
              <a:t>while</a:t>
            </a:r>
            <a:r>
              <a:rPr sz="1500" spc="-60" dirty="0">
                <a:solidFill>
                  <a:srgbClr val="FFFFFF"/>
                </a:solidFill>
                <a:latin typeface="Muli" pitchFamily="2" charset="77"/>
                <a:cs typeface="Mulish Medium"/>
              </a:rPr>
              <a:t> </a:t>
            </a:r>
            <a:r>
              <a:rPr sz="1500" spc="-10" dirty="0">
                <a:solidFill>
                  <a:srgbClr val="FFFFFF"/>
                </a:solidFill>
                <a:latin typeface="Muli" pitchFamily="2" charset="77"/>
                <a:cs typeface="Mulish Medium"/>
              </a:rPr>
              <a:t>hiring</a:t>
            </a:r>
            <a:r>
              <a:rPr sz="1500" spc="-55" dirty="0">
                <a:solidFill>
                  <a:srgbClr val="FFFFFF"/>
                </a:solidFill>
                <a:latin typeface="Muli" pitchFamily="2" charset="77"/>
                <a:cs typeface="Mulish Medium"/>
              </a:rPr>
              <a:t> </a:t>
            </a:r>
            <a:r>
              <a:rPr sz="1500" dirty="0">
                <a:solidFill>
                  <a:srgbClr val="FFFFFF"/>
                </a:solidFill>
                <a:latin typeface="Muli" pitchFamily="2" charset="77"/>
                <a:cs typeface="Mulish Medium"/>
              </a:rPr>
              <a:t>the</a:t>
            </a:r>
            <a:r>
              <a:rPr sz="1500" spc="-55" dirty="0">
                <a:solidFill>
                  <a:srgbClr val="FFFFFF"/>
                </a:solidFill>
                <a:latin typeface="Muli" pitchFamily="2" charset="77"/>
                <a:cs typeface="Mulish Medium"/>
              </a:rPr>
              <a:t> </a:t>
            </a:r>
            <a:r>
              <a:rPr sz="1500" dirty="0">
                <a:solidFill>
                  <a:srgbClr val="FFFFFF"/>
                </a:solidFill>
                <a:latin typeface="Muli" pitchFamily="2" charset="77"/>
                <a:cs typeface="Mulish Medium"/>
              </a:rPr>
              <a:t>best</a:t>
            </a:r>
            <a:r>
              <a:rPr sz="1500" spc="-60" dirty="0">
                <a:solidFill>
                  <a:srgbClr val="FFFFFF"/>
                </a:solidFill>
                <a:latin typeface="Muli" pitchFamily="2" charset="77"/>
                <a:cs typeface="Mulish Medium"/>
              </a:rPr>
              <a:t> </a:t>
            </a:r>
            <a:r>
              <a:rPr sz="1500" spc="-10" dirty="0">
                <a:solidFill>
                  <a:srgbClr val="FFFFFF"/>
                </a:solidFill>
                <a:latin typeface="Muli" pitchFamily="2" charset="77"/>
                <a:cs typeface="Mulish Medium"/>
              </a:rPr>
              <a:t>talent remains</a:t>
            </a:r>
            <a:r>
              <a:rPr sz="1500" spc="-50" dirty="0">
                <a:solidFill>
                  <a:srgbClr val="FFFFFF"/>
                </a:solidFill>
                <a:latin typeface="Muli" pitchFamily="2" charset="77"/>
                <a:cs typeface="Mulish Medium"/>
              </a:rPr>
              <a:t> </a:t>
            </a:r>
            <a:r>
              <a:rPr sz="1500" dirty="0">
                <a:solidFill>
                  <a:srgbClr val="FFFFFF"/>
                </a:solidFill>
                <a:latin typeface="Muli" pitchFamily="2" charset="77"/>
                <a:cs typeface="Mulish Medium"/>
              </a:rPr>
              <a:t>a</a:t>
            </a:r>
            <a:r>
              <a:rPr sz="1500" spc="-50" dirty="0">
                <a:solidFill>
                  <a:srgbClr val="FFFFFF"/>
                </a:solidFill>
                <a:latin typeface="Muli" pitchFamily="2" charset="77"/>
                <a:cs typeface="Mulish Medium"/>
              </a:rPr>
              <a:t> </a:t>
            </a:r>
            <a:r>
              <a:rPr sz="1500" spc="-25" dirty="0">
                <a:solidFill>
                  <a:srgbClr val="FFFFFF"/>
                </a:solidFill>
                <a:latin typeface="Muli" pitchFamily="2" charset="77"/>
                <a:cs typeface="Mulish Medium"/>
              </a:rPr>
              <a:t>priority.</a:t>
            </a:r>
            <a:r>
              <a:rPr sz="1500" spc="-50" dirty="0">
                <a:solidFill>
                  <a:srgbClr val="FFFFFF"/>
                </a:solidFill>
                <a:latin typeface="Muli" pitchFamily="2" charset="77"/>
                <a:cs typeface="Mulish Medium"/>
              </a:rPr>
              <a:t> </a:t>
            </a:r>
            <a:r>
              <a:rPr sz="1500" dirty="0">
                <a:solidFill>
                  <a:srgbClr val="FFFFFF"/>
                </a:solidFill>
                <a:latin typeface="Muli" pitchFamily="2" charset="77"/>
                <a:cs typeface="Mulish Medium"/>
              </a:rPr>
              <a:t>In</a:t>
            </a:r>
            <a:r>
              <a:rPr sz="1500" spc="-50" dirty="0">
                <a:solidFill>
                  <a:srgbClr val="FFFFFF"/>
                </a:solidFill>
                <a:latin typeface="Muli" pitchFamily="2" charset="77"/>
                <a:cs typeface="Mulish Medium"/>
              </a:rPr>
              <a:t> </a:t>
            </a:r>
            <a:r>
              <a:rPr sz="1500" dirty="0">
                <a:solidFill>
                  <a:srgbClr val="FFFFFF"/>
                </a:solidFill>
                <a:latin typeface="Muli" pitchFamily="2" charset="77"/>
                <a:cs typeface="Mulish Medium"/>
              </a:rPr>
              <a:t>202</a:t>
            </a:r>
            <a:r>
              <a:rPr lang="en-US" sz="1500" dirty="0">
                <a:solidFill>
                  <a:srgbClr val="FFFFFF"/>
                </a:solidFill>
                <a:latin typeface="Muli" pitchFamily="2" charset="77"/>
                <a:cs typeface="Mulish Medium"/>
              </a:rPr>
              <a:t>6</a:t>
            </a:r>
            <a:r>
              <a:rPr sz="1500" dirty="0">
                <a:solidFill>
                  <a:srgbClr val="FFFFFF"/>
                </a:solidFill>
                <a:latin typeface="Muli" pitchFamily="2" charset="77"/>
                <a:cs typeface="Mulish Medium"/>
              </a:rPr>
              <a:t>,</a:t>
            </a:r>
            <a:r>
              <a:rPr sz="1500" spc="-50" dirty="0">
                <a:solidFill>
                  <a:srgbClr val="FFFFFF"/>
                </a:solidFill>
                <a:latin typeface="Muli" pitchFamily="2" charset="77"/>
                <a:cs typeface="Mulish Medium"/>
              </a:rPr>
              <a:t> </a:t>
            </a:r>
            <a:r>
              <a:rPr sz="1500" dirty="0">
                <a:solidFill>
                  <a:srgbClr val="FFFFFF"/>
                </a:solidFill>
                <a:latin typeface="Muli" pitchFamily="2" charset="77"/>
                <a:cs typeface="Mulish Medium"/>
              </a:rPr>
              <a:t>we</a:t>
            </a:r>
            <a:r>
              <a:rPr sz="1500" spc="-50" dirty="0">
                <a:solidFill>
                  <a:srgbClr val="FFFFFF"/>
                </a:solidFill>
                <a:latin typeface="Muli" pitchFamily="2" charset="77"/>
                <a:cs typeface="Mulish Medium"/>
              </a:rPr>
              <a:t> </a:t>
            </a:r>
            <a:r>
              <a:rPr sz="1500" spc="-10" dirty="0">
                <a:solidFill>
                  <a:srgbClr val="FFFFFF"/>
                </a:solidFill>
                <a:latin typeface="Muli" pitchFamily="2" charset="77"/>
                <a:cs typeface="Mulish Medium"/>
              </a:rPr>
              <a:t>continued</a:t>
            </a:r>
            <a:r>
              <a:rPr sz="1500" spc="-50" dirty="0">
                <a:solidFill>
                  <a:srgbClr val="FFFFFF"/>
                </a:solidFill>
                <a:latin typeface="Muli" pitchFamily="2" charset="77"/>
                <a:cs typeface="Mulish Medium"/>
              </a:rPr>
              <a:t> </a:t>
            </a:r>
            <a:r>
              <a:rPr sz="1500" dirty="0">
                <a:solidFill>
                  <a:srgbClr val="FFFFFF"/>
                </a:solidFill>
                <a:latin typeface="Muli" pitchFamily="2" charset="77"/>
                <a:cs typeface="Mulish Medium"/>
              </a:rPr>
              <a:t>to</a:t>
            </a:r>
            <a:r>
              <a:rPr sz="1500" spc="-50" dirty="0">
                <a:solidFill>
                  <a:srgbClr val="FFFFFF"/>
                </a:solidFill>
                <a:latin typeface="Muli" pitchFamily="2" charset="77"/>
                <a:cs typeface="Mulish Medium"/>
              </a:rPr>
              <a:t> </a:t>
            </a:r>
            <a:r>
              <a:rPr sz="1500" spc="-10" dirty="0">
                <a:solidFill>
                  <a:srgbClr val="FFFFFF"/>
                </a:solidFill>
                <a:latin typeface="Muli" pitchFamily="2" charset="77"/>
                <a:cs typeface="Mulish Medium"/>
              </a:rPr>
              <a:t>advance </a:t>
            </a:r>
            <a:r>
              <a:rPr sz="1500" dirty="0">
                <a:solidFill>
                  <a:srgbClr val="FFFFFF"/>
                </a:solidFill>
                <a:latin typeface="Muli" pitchFamily="2" charset="77"/>
                <a:cs typeface="Mulish Medium"/>
              </a:rPr>
              <a:t>the</a:t>
            </a:r>
            <a:r>
              <a:rPr sz="1500" spc="-55" dirty="0">
                <a:solidFill>
                  <a:srgbClr val="FFFFFF"/>
                </a:solidFill>
                <a:latin typeface="Muli" pitchFamily="2" charset="77"/>
                <a:cs typeface="Mulish Medium"/>
              </a:rPr>
              <a:t> </a:t>
            </a:r>
            <a:r>
              <a:rPr sz="1500" spc="-20" dirty="0">
                <a:solidFill>
                  <a:srgbClr val="FFFFFF"/>
                </a:solidFill>
                <a:latin typeface="Muli" pitchFamily="2" charset="77"/>
                <a:cs typeface="Mulish Medium"/>
              </a:rPr>
              <a:t>initiatives</a:t>
            </a:r>
            <a:r>
              <a:rPr sz="1500" spc="-50" dirty="0">
                <a:solidFill>
                  <a:srgbClr val="FFFFFF"/>
                </a:solidFill>
                <a:latin typeface="Muli" pitchFamily="2" charset="77"/>
                <a:cs typeface="Mulish Medium"/>
              </a:rPr>
              <a:t> </a:t>
            </a:r>
            <a:r>
              <a:rPr sz="1500" spc="-10" dirty="0">
                <a:solidFill>
                  <a:srgbClr val="FFFFFF"/>
                </a:solidFill>
                <a:latin typeface="Muli" pitchFamily="2" charset="77"/>
                <a:cs typeface="Mulish Medium"/>
              </a:rPr>
              <a:t>outlined</a:t>
            </a:r>
            <a:r>
              <a:rPr sz="1500" spc="-50" dirty="0">
                <a:solidFill>
                  <a:srgbClr val="FFFFFF"/>
                </a:solidFill>
                <a:latin typeface="Muli" pitchFamily="2" charset="77"/>
                <a:cs typeface="Mulish Medium"/>
              </a:rPr>
              <a:t> </a:t>
            </a:r>
            <a:r>
              <a:rPr sz="1500" dirty="0">
                <a:solidFill>
                  <a:srgbClr val="FFFFFF"/>
                </a:solidFill>
                <a:latin typeface="Muli" pitchFamily="2" charset="77"/>
                <a:cs typeface="Mulish Medium"/>
              </a:rPr>
              <a:t>in</a:t>
            </a:r>
            <a:r>
              <a:rPr sz="1500" spc="-55" dirty="0">
                <a:solidFill>
                  <a:srgbClr val="FFFFFF"/>
                </a:solidFill>
                <a:latin typeface="Muli" pitchFamily="2" charset="77"/>
                <a:cs typeface="Mulish Medium"/>
              </a:rPr>
              <a:t> </a:t>
            </a:r>
            <a:r>
              <a:rPr sz="1500" dirty="0">
                <a:solidFill>
                  <a:srgbClr val="FFFFFF"/>
                </a:solidFill>
                <a:latin typeface="Muli" pitchFamily="2" charset="77"/>
                <a:cs typeface="Mulish Medium"/>
              </a:rPr>
              <a:t>this</a:t>
            </a:r>
            <a:r>
              <a:rPr sz="1500" spc="-50" dirty="0">
                <a:solidFill>
                  <a:srgbClr val="FFFFFF"/>
                </a:solidFill>
                <a:latin typeface="Muli" pitchFamily="2" charset="77"/>
                <a:cs typeface="Mulish Medium"/>
              </a:rPr>
              <a:t> </a:t>
            </a:r>
            <a:r>
              <a:rPr sz="1500" dirty="0">
                <a:solidFill>
                  <a:srgbClr val="FFFFFF"/>
                </a:solidFill>
                <a:latin typeface="Muli" pitchFamily="2" charset="77"/>
                <a:cs typeface="Mulish Medium"/>
              </a:rPr>
              <a:t>report</a:t>
            </a:r>
            <a:r>
              <a:rPr sz="1500" spc="-50" dirty="0">
                <a:solidFill>
                  <a:srgbClr val="FFFFFF"/>
                </a:solidFill>
                <a:latin typeface="Muli" pitchFamily="2" charset="77"/>
                <a:cs typeface="Mulish Medium"/>
              </a:rPr>
              <a:t> </a:t>
            </a:r>
            <a:r>
              <a:rPr sz="1500" dirty="0">
                <a:solidFill>
                  <a:srgbClr val="FFFFFF"/>
                </a:solidFill>
                <a:latin typeface="Muli" pitchFamily="2" charset="77"/>
                <a:cs typeface="Mulish Medium"/>
              </a:rPr>
              <a:t>–</a:t>
            </a:r>
            <a:r>
              <a:rPr sz="1500" spc="-55" dirty="0">
                <a:solidFill>
                  <a:srgbClr val="FFFFFF"/>
                </a:solidFill>
                <a:latin typeface="Muli" pitchFamily="2" charset="77"/>
                <a:cs typeface="Mulish Medium"/>
              </a:rPr>
              <a:t> </a:t>
            </a:r>
            <a:r>
              <a:rPr sz="1500" spc="-10" dirty="0">
                <a:solidFill>
                  <a:srgbClr val="FFFFFF"/>
                </a:solidFill>
                <a:latin typeface="Muli" pitchFamily="2" charset="77"/>
                <a:cs typeface="Mulish Medium"/>
              </a:rPr>
              <a:t>providing development</a:t>
            </a:r>
            <a:r>
              <a:rPr sz="1500" spc="-35" dirty="0">
                <a:solidFill>
                  <a:srgbClr val="FFFFFF"/>
                </a:solidFill>
                <a:latin typeface="Muli" pitchFamily="2" charset="77"/>
                <a:cs typeface="Mulish Medium"/>
              </a:rPr>
              <a:t> </a:t>
            </a:r>
            <a:r>
              <a:rPr sz="1500" spc="-20" dirty="0">
                <a:solidFill>
                  <a:srgbClr val="FFFFFF"/>
                </a:solidFill>
                <a:latin typeface="Muli" pitchFamily="2" charset="77"/>
                <a:cs typeface="Mulish Medium"/>
              </a:rPr>
              <a:t>opportunities,</a:t>
            </a:r>
            <a:r>
              <a:rPr sz="1500" spc="-30" dirty="0">
                <a:solidFill>
                  <a:srgbClr val="FFFFFF"/>
                </a:solidFill>
                <a:latin typeface="Muli" pitchFamily="2" charset="77"/>
                <a:cs typeface="Mulish Medium"/>
              </a:rPr>
              <a:t> </a:t>
            </a:r>
            <a:r>
              <a:rPr sz="1500" spc="-20" dirty="0">
                <a:solidFill>
                  <a:srgbClr val="FFFFFF"/>
                </a:solidFill>
                <a:latin typeface="Muli" pitchFamily="2" charset="77"/>
                <a:cs typeface="Mulish Medium"/>
              </a:rPr>
              <a:t>resources,</a:t>
            </a:r>
            <a:r>
              <a:rPr sz="1500" spc="-30" dirty="0">
                <a:solidFill>
                  <a:srgbClr val="FFFFFF"/>
                </a:solidFill>
                <a:latin typeface="Muli" pitchFamily="2" charset="77"/>
                <a:cs typeface="Mulish Medium"/>
              </a:rPr>
              <a:t> </a:t>
            </a:r>
            <a:r>
              <a:rPr sz="1500" dirty="0">
                <a:solidFill>
                  <a:srgbClr val="FFFFFF"/>
                </a:solidFill>
                <a:latin typeface="Muli" pitchFamily="2" charset="77"/>
                <a:cs typeface="Mulish Medium"/>
              </a:rPr>
              <a:t>and</a:t>
            </a:r>
            <a:r>
              <a:rPr sz="1500" spc="-30" dirty="0">
                <a:solidFill>
                  <a:srgbClr val="FFFFFF"/>
                </a:solidFill>
                <a:latin typeface="Muli" pitchFamily="2" charset="77"/>
                <a:cs typeface="Mulish Medium"/>
              </a:rPr>
              <a:t> </a:t>
            </a:r>
            <a:r>
              <a:rPr sz="1500" dirty="0">
                <a:solidFill>
                  <a:srgbClr val="FFFFFF"/>
                </a:solidFill>
                <a:latin typeface="Muli" pitchFamily="2" charset="77"/>
                <a:cs typeface="Mulish Medium"/>
              </a:rPr>
              <a:t>a</a:t>
            </a:r>
            <a:r>
              <a:rPr sz="1500" spc="-35" dirty="0">
                <a:solidFill>
                  <a:srgbClr val="FFFFFF"/>
                </a:solidFill>
                <a:latin typeface="Muli" pitchFamily="2" charset="77"/>
                <a:cs typeface="Mulish Medium"/>
              </a:rPr>
              <a:t> </a:t>
            </a:r>
            <a:r>
              <a:rPr sz="1500" spc="-10" dirty="0">
                <a:solidFill>
                  <a:srgbClr val="FFFFFF"/>
                </a:solidFill>
                <a:latin typeface="Muli" pitchFamily="2" charset="77"/>
                <a:cs typeface="Mulish Medium"/>
              </a:rPr>
              <a:t>culture </a:t>
            </a:r>
            <a:r>
              <a:rPr sz="1500" dirty="0">
                <a:solidFill>
                  <a:srgbClr val="FFFFFF"/>
                </a:solidFill>
                <a:latin typeface="Muli" pitchFamily="2" charset="77"/>
                <a:cs typeface="Mulish Medium"/>
              </a:rPr>
              <a:t>that</a:t>
            </a:r>
            <a:r>
              <a:rPr sz="1500" spc="-65" dirty="0">
                <a:solidFill>
                  <a:srgbClr val="FFFFFF"/>
                </a:solidFill>
                <a:latin typeface="Muli" pitchFamily="2" charset="77"/>
                <a:cs typeface="Mulish Medium"/>
              </a:rPr>
              <a:t> </a:t>
            </a:r>
            <a:r>
              <a:rPr sz="1500" spc="-10" dirty="0">
                <a:solidFill>
                  <a:srgbClr val="FFFFFF"/>
                </a:solidFill>
                <a:latin typeface="Muli" pitchFamily="2" charset="77"/>
                <a:cs typeface="Mulish Medium"/>
              </a:rPr>
              <a:t>supports</a:t>
            </a:r>
            <a:r>
              <a:rPr sz="1500" spc="-60" dirty="0">
                <a:solidFill>
                  <a:srgbClr val="FFFFFF"/>
                </a:solidFill>
                <a:latin typeface="Muli" pitchFamily="2" charset="77"/>
                <a:cs typeface="Mulish Medium"/>
              </a:rPr>
              <a:t> </a:t>
            </a:r>
            <a:r>
              <a:rPr sz="1500" spc="-10" dirty="0">
                <a:solidFill>
                  <a:srgbClr val="FFFFFF"/>
                </a:solidFill>
                <a:latin typeface="Muli" pitchFamily="2" charset="77"/>
                <a:cs typeface="Mulish Medium"/>
              </a:rPr>
              <a:t>progression.</a:t>
            </a:r>
            <a:endParaRPr sz="1500" dirty="0">
              <a:latin typeface="Muli" pitchFamily="2" charset="77"/>
              <a:cs typeface="Mulish Medium"/>
            </a:endParaRPr>
          </a:p>
          <a:p>
            <a:pPr marL="12700" marR="5080">
              <a:lnSpc>
                <a:spcPct val="105600"/>
              </a:lnSpc>
              <a:spcBef>
                <a:spcPts val="850"/>
              </a:spcBef>
            </a:pPr>
            <a:r>
              <a:rPr sz="1500" spc="-20" dirty="0">
                <a:solidFill>
                  <a:srgbClr val="FFFFFF"/>
                </a:solidFill>
                <a:latin typeface="Muli" pitchFamily="2" charset="77"/>
                <a:cs typeface="Mulish Medium"/>
              </a:rPr>
              <a:t>We</a:t>
            </a:r>
            <a:r>
              <a:rPr sz="1500" spc="-65" dirty="0">
                <a:solidFill>
                  <a:srgbClr val="FFFFFF"/>
                </a:solidFill>
                <a:latin typeface="Muli" pitchFamily="2" charset="77"/>
                <a:cs typeface="Mulish Medium"/>
              </a:rPr>
              <a:t> </a:t>
            </a:r>
            <a:r>
              <a:rPr sz="1500" dirty="0">
                <a:solidFill>
                  <a:srgbClr val="FFFFFF"/>
                </a:solidFill>
                <a:latin typeface="Muli" pitchFamily="2" charset="77"/>
                <a:cs typeface="Mulish Medium"/>
              </a:rPr>
              <a:t>hope</a:t>
            </a:r>
            <a:r>
              <a:rPr sz="1500" spc="-65" dirty="0">
                <a:solidFill>
                  <a:srgbClr val="FFFFFF"/>
                </a:solidFill>
                <a:latin typeface="Muli" pitchFamily="2" charset="77"/>
                <a:cs typeface="Mulish Medium"/>
              </a:rPr>
              <a:t> </a:t>
            </a:r>
            <a:r>
              <a:rPr sz="1500" dirty="0">
                <a:solidFill>
                  <a:srgbClr val="FFFFFF"/>
                </a:solidFill>
                <a:latin typeface="Muli" pitchFamily="2" charset="77"/>
                <a:cs typeface="Mulish Medium"/>
              </a:rPr>
              <a:t>this</a:t>
            </a:r>
            <a:r>
              <a:rPr sz="1500" spc="-65" dirty="0">
                <a:solidFill>
                  <a:srgbClr val="FFFFFF"/>
                </a:solidFill>
                <a:latin typeface="Muli" pitchFamily="2" charset="77"/>
                <a:cs typeface="Mulish Medium"/>
              </a:rPr>
              <a:t> </a:t>
            </a:r>
            <a:r>
              <a:rPr sz="1500" dirty="0">
                <a:solidFill>
                  <a:srgbClr val="FFFFFF"/>
                </a:solidFill>
                <a:latin typeface="Muli" pitchFamily="2" charset="77"/>
                <a:cs typeface="Mulish Medium"/>
              </a:rPr>
              <a:t>report</a:t>
            </a:r>
            <a:r>
              <a:rPr sz="1500" spc="-60" dirty="0">
                <a:solidFill>
                  <a:srgbClr val="FFFFFF"/>
                </a:solidFill>
                <a:latin typeface="Muli" pitchFamily="2" charset="77"/>
                <a:cs typeface="Mulish Medium"/>
              </a:rPr>
              <a:t> </a:t>
            </a:r>
            <a:r>
              <a:rPr sz="1500" spc="-10" dirty="0">
                <a:solidFill>
                  <a:srgbClr val="FFFFFF"/>
                </a:solidFill>
                <a:latin typeface="Muli" pitchFamily="2" charset="77"/>
                <a:cs typeface="Mulish Medium"/>
              </a:rPr>
              <a:t>reflects</a:t>
            </a:r>
            <a:r>
              <a:rPr sz="1500" spc="-65" dirty="0">
                <a:solidFill>
                  <a:srgbClr val="FFFFFF"/>
                </a:solidFill>
                <a:latin typeface="Muli" pitchFamily="2" charset="77"/>
                <a:cs typeface="Mulish Medium"/>
              </a:rPr>
              <a:t> </a:t>
            </a:r>
            <a:r>
              <a:rPr sz="1500" dirty="0">
                <a:solidFill>
                  <a:srgbClr val="FFFFFF"/>
                </a:solidFill>
                <a:latin typeface="Muli" pitchFamily="2" charset="77"/>
                <a:cs typeface="Mulish Medium"/>
              </a:rPr>
              <a:t>our</a:t>
            </a:r>
            <a:r>
              <a:rPr sz="1500" spc="-65" dirty="0">
                <a:solidFill>
                  <a:srgbClr val="FFFFFF"/>
                </a:solidFill>
                <a:latin typeface="Muli" pitchFamily="2" charset="77"/>
                <a:cs typeface="Mulish Medium"/>
              </a:rPr>
              <a:t> </a:t>
            </a:r>
            <a:r>
              <a:rPr sz="1500" spc="-20" dirty="0">
                <a:solidFill>
                  <a:srgbClr val="FFFFFF"/>
                </a:solidFill>
                <a:latin typeface="Muli" pitchFamily="2" charset="77"/>
                <a:cs typeface="Mulish Medium"/>
              </a:rPr>
              <a:t>investment</a:t>
            </a:r>
            <a:r>
              <a:rPr sz="1500" spc="-65" dirty="0">
                <a:solidFill>
                  <a:srgbClr val="FFFFFF"/>
                </a:solidFill>
                <a:latin typeface="Muli" pitchFamily="2" charset="77"/>
                <a:cs typeface="Mulish Medium"/>
              </a:rPr>
              <a:t> </a:t>
            </a:r>
            <a:r>
              <a:rPr sz="1500" dirty="0">
                <a:solidFill>
                  <a:srgbClr val="FFFFFF"/>
                </a:solidFill>
                <a:latin typeface="Muli" pitchFamily="2" charset="77"/>
                <a:cs typeface="Mulish Medium"/>
              </a:rPr>
              <a:t>in</a:t>
            </a:r>
            <a:r>
              <a:rPr sz="1500" spc="-60" dirty="0">
                <a:solidFill>
                  <a:srgbClr val="FFFFFF"/>
                </a:solidFill>
                <a:latin typeface="Muli" pitchFamily="2" charset="77"/>
                <a:cs typeface="Mulish Medium"/>
              </a:rPr>
              <a:t> </a:t>
            </a:r>
            <a:r>
              <a:rPr sz="1500" spc="-10" dirty="0">
                <a:solidFill>
                  <a:srgbClr val="FFFFFF"/>
                </a:solidFill>
                <a:latin typeface="Muli" pitchFamily="2" charset="77"/>
                <a:cs typeface="Mulish Medium"/>
              </a:rPr>
              <a:t>creating </a:t>
            </a:r>
            <a:r>
              <a:rPr sz="1500" dirty="0">
                <a:solidFill>
                  <a:srgbClr val="FFFFFF"/>
                </a:solidFill>
                <a:latin typeface="Muli" pitchFamily="2" charset="77"/>
                <a:cs typeface="Mulish Medium"/>
              </a:rPr>
              <a:t>an</a:t>
            </a:r>
            <a:r>
              <a:rPr sz="1500" spc="-65" dirty="0">
                <a:solidFill>
                  <a:srgbClr val="FFFFFF"/>
                </a:solidFill>
                <a:latin typeface="Muli" pitchFamily="2" charset="77"/>
                <a:cs typeface="Mulish Medium"/>
              </a:rPr>
              <a:t> </a:t>
            </a:r>
            <a:r>
              <a:rPr sz="1500" spc="-10" dirty="0">
                <a:solidFill>
                  <a:srgbClr val="FFFFFF"/>
                </a:solidFill>
                <a:latin typeface="Muli" pitchFamily="2" charset="77"/>
                <a:cs typeface="Mulish Medium"/>
              </a:rPr>
              <a:t>inclusive</a:t>
            </a:r>
            <a:r>
              <a:rPr sz="1500" spc="-60" dirty="0">
                <a:solidFill>
                  <a:srgbClr val="FFFFFF"/>
                </a:solidFill>
                <a:latin typeface="Muli" pitchFamily="2" charset="77"/>
                <a:cs typeface="Mulish Medium"/>
              </a:rPr>
              <a:t> </a:t>
            </a:r>
            <a:r>
              <a:rPr sz="1500" spc="-20" dirty="0">
                <a:solidFill>
                  <a:srgbClr val="FFFFFF"/>
                </a:solidFill>
                <a:latin typeface="Muli" pitchFamily="2" charset="77"/>
                <a:cs typeface="Mulish Medium"/>
              </a:rPr>
              <a:t>workplace</a:t>
            </a:r>
            <a:r>
              <a:rPr sz="1500" spc="-60" dirty="0">
                <a:solidFill>
                  <a:srgbClr val="FFFFFF"/>
                </a:solidFill>
                <a:latin typeface="Muli" pitchFamily="2" charset="77"/>
                <a:cs typeface="Mulish Medium"/>
              </a:rPr>
              <a:t> </a:t>
            </a:r>
            <a:r>
              <a:rPr sz="1500" dirty="0">
                <a:solidFill>
                  <a:srgbClr val="FFFFFF"/>
                </a:solidFill>
                <a:latin typeface="Muli" pitchFamily="2" charset="77"/>
                <a:cs typeface="Mulish Medium"/>
              </a:rPr>
              <a:t>where</a:t>
            </a:r>
            <a:r>
              <a:rPr sz="1500" spc="-60" dirty="0">
                <a:solidFill>
                  <a:srgbClr val="FFFFFF"/>
                </a:solidFill>
                <a:latin typeface="Muli" pitchFamily="2" charset="77"/>
                <a:cs typeface="Mulish Medium"/>
              </a:rPr>
              <a:t> </a:t>
            </a:r>
            <a:r>
              <a:rPr sz="1500" dirty="0">
                <a:solidFill>
                  <a:srgbClr val="FFFFFF"/>
                </a:solidFill>
                <a:latin typeface="Muli" pitchFamily="2" charset="77"/>
                <a:cs typeface="Mulish Medium"/>
              </a:rPr>
              <a:t>all</a:t>
            </a:r>
            <a:r>
              <a:rPr sz="1500" spc="-65" dirty="0">
                <a:solidFill>
                  <a:srgbClr val="FFFFFF"/>
                </a:solidFill>
                <a:latin typeface="Muli" pitchFamily="2" charset="77"/>
                <a:cs typeface="Mulish Medium"/>
              </a:rPr>
              <a:t> </a:t>
            </a:r>
            <a:r>
              <a:rPr sz="1500" dirty="0">
                <a:solidFill>
                  <a:srgbClr val="FFFFFF"/>
                </a:solidFill>
                <a:latin typeface="Muli" pitchFamily="2" charset="77"/>
                <a:cs typeface="Mulish Medium"/>
              </a:rPr>
              <a:t>team</a:t>
            </a:r>
            <a:r>
              <a:rPr sz="1500" spc="-60" dirty="0">
                <a:solidFill>
                  <a:srgbClr val="FFFFFF"/>
                </a:solidFill>
                <a:latin typeface="Muli" pitchFamily="2" charset="77"/>
                <a:cs typeface="Mulish Medium"/>
              </a:rPr>
              <a:t> </a:t>
            </a:r>
            <a:r>
              <a:rPr sz="1500" dirty="0">
                <a:solidFill>
                  <a:srgbClr val="FFFFFF"/>
                </a:solidFill>
                <a:latin typeface="Muli" pitchFamily="2" charset="77"/>
                <a:cs typeface="Mulish Medium"/>
              </a:rPr>
              <a:t>members</a:t>
            </a:r>
            <a:r>
              <a:rPr sz="1500" spc="-60" dirty="0">
                <a:solidFill>
                  <a:srgbClr val="FFFFFF"/>
                </a:solidFill>
                <a:latin typeface="Muli" pitchFamily="2" charset="77"/>
                <a:cs typeface="Mulish Medium"/>
              </a:rPr>
              <a:t> </a:t>
            </a:r>
            <a:r>
              <a:rPr sz="1500" spc="-25" dirty="0">
                <a:solidFill>
                  <a:srgbClr val="FFFFFF"/>
                </a:solidFill>
                <a:latin typeface="Muli" pitchFamily="2" charset="77"/>
                <a:cs typeface="Mulish Medium"/>
              </a:rPr>
              <a:t>can </a:t>
            </a:r>
            <a:r>
              <a:rPr sz="1500" spc="-30" dirty="0">
                <a:solidFill>
                  <a:srgbClr val="FFFFFF"/>
                </a:solidFill>
                <a:latin typeface="Muli" pitchFamily="2" charset="77"/>
                <a:cs typeface="Mulish Medium"/>
              </a:rPr>
              <a:t>grow,</a:t>
            </a:r>
            <a:r>
              <a:rPr sz="1500" spc="-45" dirty="0">
                <a:solidFill>
                  <a:srgbClr val="FFFFFF"/>
                </a:solidFill>
                <a:latin typeface="Muli" pitchFamily="2" charset="77"/>
                <a:cs typeface="Mulish Medium"/>
              </a:rPr>
              <a:t> </a:t>
            </a:r>
            <a:r>
              <a:rPr sz="1500" spc="-20" dirty="0">
                <a:solidFill>
                  <a:srgbClr val="FFFFFF"/>
                </a:solidFill>
                <a:latin typeface="Muli" pitchFamily="2" charset="77"/>
                <a:cs typeface="Mulish Medium"/>
              </a:rPr>
              <a:t>develop,</a:t>
            </a:r>
            <a:r>
              <a:rPr sz="1500" spc="-45" dirty="0">
                <a:solidFill>
                  <a:srgbClr val="FFFFFF"/>
                </a:solidFill>
                <a:latin typeface="Muli" pitchFamily="2" charset="77"/>
                <a:cs typeface="Mulish Medium"/>
              </a:rPr>
              <a:t> </a:t>
            </a:r>
            <a:r>
              <a:rPr sz="1500" dirty="0">
                <a:solidFill>
                  <a:srgbClr val="FFFFFF"/>
                </a:solidFill>
                <a:latin typeface="Muli" pitchFamily="2" charset="77"/>
                <a:cs typeface="Mulish Medium"/>
              </a:rPr>
              <a:t>and</a:t>
            </a:r>
            <a:r>
              <a:rPr sz="1500" spc="-45" dirty="0">
                <a:solidFill>
                  <a:srgbClr val="FFFFFF"/>
                </a:solidFill>
                <a:latin typeface="Muli" pitchFamily="2" charset="77"/>
                <a:cs typeface="Mulish Medium"/>
              </a:rPr>
              <a:t> </a:t>
            </a:r>
            <a:r>
              <a:rPr sz="1500" spc="-20" dirty="0">
                <a:solidFill>
                  <a:srgbClr val="FFFFFF"/>
                </a:solidFill>
                <a:latin typeface="Muli" pitchFamily="2" charset="77"/>
                <a:cs typeface="Mulish Medium"/>
              </a:rPr>
              <a:t>contribute</a:t>
            </a:r>
            <a:r>
              <a:rPr sz="1500" spc="-45" dirty="0">
                <a:solidFill>
                  <a:srgbClr val="FFFFFF"/>
                </a:solidFill>
                <a:latin typeface="Muli" pitchFamily="2" charset="77"/>
                <a:cs typeface="Mulish Medium"/>
              </a:rPr>
              <a:t> </a:t>
            </a:r>
            <a:r>
              <a:rPr sz="1500" dirty="0">
                <a:solidFill>
                  <a:srgbClr val="FFFFFF"/>
                </a:solidFill>
                <a:latin typeface="Muli" pitchFamily="2" charset="77"/>
                <a:cs typeface="Mulish Medium"/>
              </a:rPr>
              <a:t>to</a:t>
            </a:r>
            <a:r>
              <a:rPr sz="1500" spc="-45" dirty="0">
                <a:solidFill>
                  <a:srgbClr val="FFFFFF"/>
                </a:solidFill>
                <a:latin typeface="Muli" pitchFamily="2" charset="77"/>
                <a:cs typeface="Mulish Medium"/>
              </a:rPr>
              <a:t> </a:t>
            </a:r>
            <a:r>
              <a:rPr sz="1500" dirty="0">
                <a:solidFill>
                  <a:srgbClr val="FFFFFF"/>
                </a:solidFill>
                <a:latin typeface="Muli" pitchFamily="2" charset="77"/>
                <a:cs typeface="Mulish Medium"/>
              </a:rPr>
              <a:t>our</a:t>
            </a:r>
            <a:r>
              <a:rPr sz="1500" spc="-45" dirty="0">
                <a:solidFill>
                  <a:srgbClr val="FFFFFF"/>
                </a:solidFill>
                <a:latin typeface="Muli" pitchFamily="2" charset="77"/>
                <a:cs typeface="Mulish Medium"/>
              </a:rPr>
              <a:t> </a:t>
            </a:r>
            <a:r>
              <a:rPr sz="1500" spc="-10" dirty="0">
                <a:solidFill>
                  <a:srgbClr val="FFFFFF"/>
                </a:solidFill>
                <a:latin typeface="Muli" pitchFamily="2" charset="77"/>
                <a:cs typeface="Mulish Medium"/>
              </a:rPr>
              <a:t>mission.</a:t>
            </a:r>
            <a:endParaRPr sz="1500" dirty="0">
              <a:latin typeface="Muli" pitchFamily="2" charset="77"/>
              <a:cs typeface="Mulish Medium"/>
            </a:endParaRPr>
          </a:p>
        </p:txBody>
      </p:sp>
      <p:pic>
        <p:nvPicPr>
          <p:cNvPr id="8" name="Picture 8" descr="Picture 8">
            <a:extLst>
              <a:ext uri="{FF2B5EF4-FFF2-40B4-BE49-F238E27FC236}">
                <a16:creationId xmlns:a16="http://schemas.microsoft.com/office/drawing/2014/main" id="{0131DA7E-E591-6663-26DE-D508C85D290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71172" y="4445393"/>
            <a:ext cx="1320007" cy="798005"/>
          </a:xfrm>
          <a:prstGeom prst="rect">
            <a:avLst/>
          </a:prstGeom>
          <a:ln w="12700">
            <a:miter lim="400000"/>
          </a:ln>
        </p:spPr>
      </p:pic>
      <p:sp>
        <p:nvSpPr>
          <p:cNvPr id="10" name="Footer Placeholder 10">
            <a:extLst>
              <a:ext uri="{FF2B5EF4-FFF2-40B4-BE49-F238E27FC236}">
                <a16:creationId xmlns:a16="http://schemas.microsoft.com/office/drawing/2014/main" id="{3AAA3D3D-9B18-FD09-D151-E3EBDC1D647D}"/>
              </a:ext>
            </a:extLst>
          </p:cNvPr>
          <p:cNvSpPr txBox="1">
            <a:spLocks/>
          </p:cNvSpPr>
          <p:nvPr/>
        </p:nvSpPr>
        <p:spPr>
          <a:xfrm>
            <a:off x="3028950" y="4844396"/>
            <a:ext cx="3086100" cy="299104"/>
          </a:xfrm>
          <a:prstGeom prst="rect">
            <a:avLst/>
          </a:prstGeom>
        </p:spPr>
        <p:txBody>
          <a:bodyPr vert="horz" lIns="91440" tIns="45720" rIns="91440" bIns="45720" rtlCol="0" anchor="ctr"/>
          <a:lstStyle>
            <a:defPPr>
              <a:defRPr kern="0"/>
            </a:defPPr>
            <a:lvl1pPr algn="ctr">
              <a:defRPr sz="600">
                <a:solidFill>
                  <a:srgbClr val="91B9E0"/>
                </a:solidFill>
                <a:latin typeface="Open Sans" panose="020B0606030504020204" pitchFamily="34" charset="0"/>
                <a:ea typeface="Open Sans" panose="020B0606030504020204" pitchFamily="34" charset="0"/>
                <a:cs typeface="Open Sans" panose="020B0606030504020204" pitchFamily="34" charset="0"/>
              </a:defRPr>
            </a:lvl1pPr>
          </a:lstStyle>
          <a:p>
            <a:r>
              <a:rPr lang="en-IE"/>
              <a:t>Copyright ©2025. All rights reserved.</a:t>
            </a:r>
          </a:p>
          <a:p>
            <a:endParaRPr lang="en-US"/>
          </a:p>
        </p:txBody>
      </p:sp>
      <p:sp>
        <p:nvSpPr>
          <p:cNvPr id="11" name="Slide Number">
            <a:extLst>
              <a:ext uri="{FF2B5EF4-FFF2-40B4-BE49-F238E27FC236}">
                <a16:creationId xmlns:a16="http://schemas.microsoft.com/office/drawing/2014/main" id="{AC26CD76-89BE-DED8-E730-B0AC35C4C2FE}"/>
              </a:ext>
            </a:extLst>
          </p:cNvPr>
          <p:cNvSpPr txBox="1">
            <a:spLocks/>
          </p:cNvSpPr>
          <p:nvPr/>
        </p:nvSpPr>
        <p:spPr>
          <a:xfrm>
            <a:off x="8647044" y="4837008"/>
            <a:ext cx="496956" cy="231141"/>
          </a:xfrm>
          <a:prstGeom prst="rect">
            <a:avLst/>
          </a:prstGeom>
        </p:spPr>
        <p:txBody>
          <a:bodyPr/>
          <a:lstStyle>
            <a:defPPr>
              <a:defRPr kern="0"/>
            </a:defPPr>
            <a:lvl1pPr algn="ctr">
              <a:defRPr sz="600">
                <a:solidFill>
                  <a:srgbClr val="91B9E0"/>
                </a:solidFill>
              </a:defRPr>
            </a:lvl1pPr>
          </a:lstStyle>
          <a:p>
            <a:fld id="{86CB4B4D-7CA3-9044-876B-883B54F8677D}" type="slidenum">
              <a:rPr lang="en-IE" smtClean="0"/>
              <a:pPr/>
              <a:t>10</a:t>
            </a:fld>
            <a:endParaRPr lang="en-I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451"/>
            <a:ext cx="9143999" cy="5143499"/>
          </a:xfrm>
          <a:prstGeom prst="rect">
            <a:avLst/>
          </a:prstGeom>
        </p:spPr>
      </p:pic>
      <p:grpSp>
        <p:nvGrpSpPr>
          <p:cNvPr id="6" name="object 6"/>
          <p:cNvGrpSpPr/>
          <p:nvPr/>
        </p:nvGrpSpPr>
        <p:grpSpPr>
          <a:xfrm>
            <a:off x="4053947" y="901"/>
            <a:ext cx="5090160" cy="5143500"/>
            <a:chOff x="4053947" y="901"/>
            <a:chExt cx="5090160" cy="5143500"/>
          </a:xfrm>
        </p:grpSpPr>
        <p:pic>
          <p:nvPicPr>
            <p:cNvPr id="7" name="object 7"/>
            <p:cNvPicPr/>
            <p:nvPr/>
          </p:nvPicPr>
          <p:blipFill>
            <a:blip r:embed="rId3" cstate="print"/>
            <a:stretch>
              <a:fillRect/>
            </a:stretch>
          </p:blipFill>
          <p:spPr>
            <a:xfrm>
              <a:off x="4743170" y="707302"/>
              <a:ext cx="4400829" cy="4437099"/>
            </a:xfrm>
            <a:prstGeom prst="rect">
              <a:avLst/>
            </a:prstGeom>
          </p:spPr>
        </p:pic>
        <p:sp>
          <p:nvSpPr>
            <p:cNvPr id="8" name="object 8"/>
            <p:cNvSpPr/>
            <p:nvPr/>
          </p:nvSpPr>
          <p:spPr>
            <a:xfrm>
              <a:off x="7372473" y="3372866"/>
              <a:ext cx="1771650" cy="1771650"/>
            </a:xfrm>
            <a:custGeom>
              <a:avLst/>
              <a:gdLst/>
              <a:ahLst/>
              <a:cxnLst/>
              <a:rect l="l" t="t" r="r" b="b"/>
              <a:pathLst>
                <a:path w="1771650" h="1771650">
                  <a:moveTo>
                    <a:pt x="1771523" y="0"/>
                  </a:moveTo>
                  <a:lnTo>
                    <a:pt x="0" y="1771535"/>
                  </a:lnTo>
                  <a:lnTo>
                    <a:pt x="1771523" y="1771535"/>
                  </a:lnTo>
                  <a:lnTo>
                    <a:pt x="1771523" y="0"/>
                  </a:lnTo>
                  <a:close/>
                </a:path>
              </a:pathLst>
            </a:custGeom>
            <a:solidFill>
              <a:srgbClr val="90B8E0"/>
            </a:solidFill>
          </p:spPr>
          <p:txBody>
            <a:bodyPr wrap="square" lIns="0" tIns="0" rIns="0" bIns="0" rtlCol="0"/>
            <a:lstStyle/>
            <a:p>
              <a:endParaRPr/>
            </a:p>
          </p:txBody>
        </p:sp>
        <p:sp>
          <p:nvSpPr>
            <p:cNvPr id="9" name="object 9"/>
            <p:cNvSpPr/>
            <p:nvPr/>
          </p:nvSpPr>
          <p:spPr>
            <a:xfrm>
              <a:off x="8178908" y="4179303"/>
              <a:ext cx="965200" cy="965200"/>
            </a:xfrm>
            <a:custGeom>
              <a:avLst/>
              <a:gdLst/>
              <a:ahLst/>
              <a:cxnLst/>
              <a:rect l="l" t="t" r="r" b="b"/>
              <a:pathLst>
                <a:path w="965200" h="965200">
                  <a:moveTo>
                    <a:pt x="965098" y="0"/>
                  </a:moveTo>
                  <a:lnTo>
                    <a:pt x="0" y="965098"/>
                  </a:lnTo>
                  <a:lnTo>
                    <a:pt x="965098" y="965098"/>
                  </a:lnTo>
                  <a:lnTo>
                    <a:pt x="965098" y="0"/>
                  </a:lnTo>
                  <a:close/>
                </a:path>
              </a:pathLst>
            </a:custGeom>
            <a:solidFill>
              <a:srgbClr val="5603AD"/>
            </a:solidFill>
          </p:spPr>
          <p:txBody>
            <a:bodyPr wrap="square" lIns="0" tIns="0" rIns="0" bIns="0" rtlCol="0"/>
            <a:lstStyle/>
            <a:p>
              <a:endParaRPr/>
            </a:p>
          </p:txBody>
        </p:sp>
        <p:sp>
          <p:nvSpPr>
            <p:cNvPr id="10" name="object 10"/>
            <p:cNvSpPr/>
            <p:nvPr/>
          </p:nvSpPr>
          <p:spPr>
            <a:xfrm>
              <a:off x="4053947" y="901"/>
              <a:ext cx="5090160" cy="5143500"/>
            </a:xfrm>
            <a:custGeom>
              <a:avLst/>
              <a:gdLst/>
              <a:ahLst/>
              <a:cxnLst/>
              <a:rect l="l" t="t" r="r" b="b"/>
              <a:pathLst>
                <a:path w="5090159" h="5143500">
                  <a:moveTo>
                    <a:pt x="5090052" y="0"/>
                  </a:moveTo>
                  <a:lnTo>
                    <a:pt x="3470878" y="0"/>
                  </a:lnTo>
                  <a:lnTo>
                    <a:pt x="3433284" y="12700"/>
                  </a:lnTo>
                  <a:lnTo>
                    <a:pt x="3389702" y="38100"/>
                  </a:lnTo>
                  <a:lnTo>
                    <a:pt x="3217189" y="88900"/>
                  </a:lnTo>
                  <a:lnTo>
                    <a:pt x="3174525" y="114300"/>
                  </a:lnTo>
                  <a:lnTo>
                    <a:pt x="3089769" y="139700"/>
                  </a:lnTo>
                  <a:lnTo>
                    <a:pt x="3047682" y="165100"/>
                  </a:lnTo>
                  <a:lnTo>
                    <a:pt x="3005790" y="177800"/>
                  </a:lnTo>
                  <a:lnTo>
                    <a:pt x="2964096" y="203200"/>
                  </a:lnTo>
                  <a:lnTo>
                    <a:pt x="2922603" y="215900"/>
                  </a:lnTo>
                  <a:lnTo>
                    <a:pt x="2881312" y="241300"/>
                  </a:lnTo>
                  <a:lnTo>
                    <a:pt x="2840225" y="254000"/>
                  </a:lnTo>
                  <a:lnTo>
                    <a:pt x="2799345" y="279400"/>
                  </a:lnTo>
                  <a:lnTo>
                    <a:pt x="2758673" y="292100"/>
                  </a:lnTo>
                  <a:lnTo>
                    <a:pt x="2677963" y="342900"/>
                  </a:lnTo>
                  <a:lnTo>
                    <a:pt x="2637929" y="355600"/>
                  </a:lnTo>
                  <a:lnTo>
                    <a:pt x="2519135" y="431800"/>
                  </a:lnTo>
                  <a:lnTo>
                    <a:pt x="2479980" y="444500"/>
                  </a:lnTo>
                  <a:lnTo>
                    <a:pt x="2363874" y="520700"/>
                  </a:lnTo>
                  <a:lnTo>
                    <a:pt x="2212311" y="622300"/>
                  </a:lnTo>
                  <a:lnTo>
                    <a:pt x="2064578" y="723900"/>
                  </a:lnTo>
                  <a:lnTo>
                    <a:pt x="1920807" y="825500"/>
                  </a:lnTo>
                  <a:lnTo>
                    <a:pt x="1885499" y="863600"/>
                  </a:lnTo>
                  <a:lnTo>
                    <a:pt x="1781131" y="939800"/>
                  </a:lnTo>
                  <a:lnTo>
                    <a:pt x="1746867" y="977900"/>
                  </a:lnTo>
                  <a:lnTo>
                    <a:pt x="1679140" y="1028700"/>
                  </a:lnTo>
                  <a:lnTo>
                    <a:pt x="1645681" y="1066800"/>
                  </a:lnTo>
                  <a:lnTo>
                    <a:pt x="1579582" y="1117600"/>
                  </a:lnTo>
                  <a:lnTo>
                    <a:pt x="1546946" y="1155700"/>
                  </a:lnTo>
                  <a:lnTo>
                    <a:pt x="1514589" y="1181100"/>
                  </a:lnTo>
                  <a:lnTo>
                    <a:pt x="1482512" y="1219200"/>
                  </a:lnTo>
                  <a:lnTo>
                    <a:pt x="1450718" y="1244600"/>
                  </a:lnTo>
                  <a:lnTo>
                    <a:pt x="1419209" y="1282700"/>
                  </a:lnTo>
                  <a:lnTo>
                    <a:pt x="1387987" y="1308100"/>
                  </a:lnTo>
                  <a:lnTo>
                    <a:pt x="1357053" y="1346200"/>
                  </a:lnTo>
                  <a:lnTo>
                    <a:pt x="1326411" y="1371600"/>
                  </a:lnTo>
                  <a:lnTo>
                    <a:pt x="1296061" y="1409700"/>
                  </a:lnTo>
                  <a:lnTo>
                    <a:pt x="1266007" y="1447800"/>
                  </a:lnTo>
                  <a:lnTo>
                    <a:pt x="1236249" y="1473200"/>
                  </a:lnTo>
                  <a:lnTo>
                    <a:pt x="1206791" y="1511300"/>
                  </a:lnTo>
                  <a:lnTo>
                    <a:pt x="1177634" y="1549400"/>
                  </a:lnTo>
                  <a:lnTo>
                    <a:pt x="1148780" y="1574800"/>
                  </a:lnTo>
                  <a:lnTo>
                    <a:pt x="1120232" y="1612900"/>
                  </a:lnTo>
                  <a:lnTo>
                    <a:pt x="1091991" y="1651000"/>
                  </a:lnTo>
                  <a:lnTo>
                    <a:pt x="1064060" y="1689100"/>
                  </a:lnTo>
                  <a:lnTo>
                    <a:pt x="1036440" y="1727200"/>
                  </a:lnTo>
                  <a:lnTo>
                    <a:pt x="1009134" y="1752600"/>
                  </a:lnTo>
                  <a:lnTo>
                    <a:pt x="982144" y="1790700"/>
                  </a:lnTo>
                  <a:lnTo>
                    <a:pt x="955471" y="1828800"/>
                  </a:lnTo>
                  <a:lnTo>
                    <a:pt x="929118" y="1866900"/>
                  </a:lnTo>
                  <a:lnTo>
                    <a:pt x="903087" y="1905000"/>
                  </a:lnTo>
                  <a:lnTo>
                    <a:pt x="877380" y="1943100"/>
                  </a:lnTo>
                  <a:lnTo>
                    <a:pt x="851999" y="1981200"/>
                  </a:lnTo>
                  <a:lnTo>
                    <a:pt x="826945" y="2019300"/>
                  </a:lnTo>
                  <a:lnTo>
                    <a:pt x="802222" y="2057400"/>
                  </a:lnTo>
                  <a:lnTo>
                    <a:pt x="777832" y="2095500"/>
                  </a:lnTo>
                  <a:lnTo>
                    <a:pt x="753775" y="2133600"/>
                  </a:lnTo>
                  <a:lnTo>
                    <a:pt x="730055" y="2171700"/>
                  </a:lnTo>
                  <a:lnTo>
                    <a:pt x="706673" y="2209800"/>
                  </a:lnTo>
                  <a:lnTo>
                    <a:pt x="683631" y="2247900"/>
                  </a:lnTo>
                  <a:lnTo>
                    <a:pt x="660932" y="2286000"/>
                  </a:lnTo>
                  <a:lnTo>
                    <a:pt x="638578" y="2324100"/>
                  </a:lnTo>
                  <a:lnTo>
                    <a:pt x="616570" y="2362200"/>
                  </a:lnTo>
                  <a:lnTo>
                    <a:pt x="594910" y="2400300"/>
                  </a:lnTo>
                  <a:lnTo>
                    <a:pt x="573602" y="2438400"/>
                  </a:lnTo>
                  <a:lnTo>
                    <a:pt x="552646" y="2489200"/>
                  </a:lnTo>
                  <a:lnTo>
                    <a:pt x="532045" y="2527300"/>
                  </a:lnTo>
                  <a:lnTo>
                    <a:pt x="511801" y="2565400"/>
                  </a:lnTo>
                  <a:lnTo>
                    <a:pt x="491916" y="2603500"/>
                  </a:lnTo>
                  <a:lnTo>
                    <a:pt x="472392" y="2641600"/>
                  </a:lnTo>
                  <a:lnTo>
                    <a:pt x="453231" y="2692400"/>
                  </a:lnTo>
                  <a:lnTo>
                    <a:pt x="434436" y="2730500"/>
                  </a:lnTo>
                  <a:lnTo>
                    <a:pt x="416007" y="2768600"/>
                  </a:lnTo>
                  <a:lnTo>
                    <a:pt x="397948" y="2806700"/>
                  </a:lnTo>
                  <a:lnTo>
                    <a:pt x="380260" y="2857500"/>
                  </a:lnTo>
                  <a:lnTo>
                    <a:pt x="362946" y="2895600"/>
                  </a:lnTo>
                  <a:lnTo>
                    <a:pt x="346007" y="2933700"/>
                  </a:lnTo>
                  <a:lnTo>
                    <a:pt x="329445" y="2984500"/>
                  </a:lnTo>
                  <a:lnTo>
                    <a:pt x="313263" y="3022600"/>
                  </a:lnTo>
                  <a:lnTo>
                    <a:pt x="297463" y="3073400"/>
                  </a:lnTo>
                  <a:lnTo>
                    <a:pt x="282047" y="3111500"/>
                  </a:lnTo>
                  <a:lnTo>
                    <a:pt x="267016" y="3149600"/>
                  </a:lnTo>
                  <a:lnTo>
                    <a:pt x="252373" y="3200400"/>
                  </a:lnTo>
                  <a:lnTo>
                    <a:pt x="238120" y="3238500"/>
                  </a:lnTo>
                  <a:lnTo>
                    <a:pt x="224259" y="3289300"/>
                  </a:lnTo>
                  <a:lnTo>
                    <a:pt x="210792" y="3327400"/>
                  </a:lnTo>
                  <a:lnTo>
                    <a:pt x="197721" y="3378200"/>
                  </a:lnTo>
                  <a:lnTo>
                    <a:pt x="185048" y="3416300"/>
                  </a:lnTo>
                  <a:lnTo>
                    <a:pt x="172776" y="3467100"/>
                  </a:lnTo>
                  <a:lnTo>
                    <a:pt x="160906" y="3505200"/>
                  </a:lnTo>
                  <a:lnTo>
                    <a:pt x="149440" y="3556000"/>
                  </a:lnTo>
                  <a:lnTo>
                    <a:pt x="138380" y="3594100"/>
                  </a:lnTo>
                  <a:lnTo>
                    <a:pt x="127729" y="3644900"/>
                  </a:lnTo>
                  <a:lnTo>
                    <a:pt x="117488" y="3683000"/>
                  </a:lnTo>
                  <a:lnTo>
                    <a:pt x="107660" y="3733800"/>
                  </a:lnTo>
                  <a:lnTo>
                    <a:pt x="98247" y="3784600"/>
                  </a:lnTo>
                  <a:lnTo>
                    <a:pt x="89250" y="3822700"/>
                  </a:lnTo>
                  <a:lnTo>
                    <a:pt x="80672" y="3873500"/>
                  </a:lnTo>
                  <a:lnTo>
                    <a:pt x="72515" y="3924300"/>
                  </a:lnTo>
                  <a:lnTo>
                    <a:pt x="64781" y="3962400"/>
                  </a:lnTo>
                  <a:lnTo>
                    <a:pt x="57472" y="4013200"/>
                  </a:lnTo>
                  <a:lnTo>
                    <a:pt x="50590" y="4064000"/>
                  </a:lnTo>
                  <a:lnTo>
                    <a:pt x="44136" y="4102100"/>
                  </a:lnTo>
                  <a:lnTo>
                    <a:pt x="38114" y="4152900"/>
                  </a:lnTo>
                  <a:lnTo>
                    <a:pt x="32526" y="4203700"/>
                  </a:lnTo>
                  <a:lnTo>
                    <a:pt x="27372" y="4241800"/>
                  </a:lnTo>
                  <a:lnTo>
                    <a:pt x="22656" y="4292600"/>
                  </a:lnTo>
                  <a:lnTo>
                    <a:pt x="18379" y="4343400"/>
                  </a:lnTo>
                  <a:lnTo>
                    <a:pt x="14544" y="4394200"/>
                  </a:lnTo>
                  <a:lnTo>
                    <a:pt x="11152" y="4432300"/>
                  </a:lnTo>
                  <a:lnTo>
                    <a:pt x="8205" y="4483100"/>
                  </a:lnTo>
                  <a:lnTo>
                    <a:pt x="5707" y="4533900"/>
                  </a:lnTo>
                  <a:lnTo>
                    <a:pt x="3657" y="4584700"/>
                  </a:lnTo>
                  <a:lnTo>
                    <a:pt x="2060" y="4622800"/>
                  </a:lnTo>
                  <a:lnTo>
                    <a:pt x="917" y="4673600"/>
                  </a:lnTo>
                  <a:lnTo>
                    <a:pt x="229" y="4724400"/>
                  </a:lnTo>
                  <a:lnTo>
                    <a:pt x="0" y="4775200"/>
                  </a:lnTo>
                  <a:lnTo>
                    <a:pt x="229" y="4826000"/>
                  </a:lnTo>
                  <a:lnTo>
                    <a:pt x="917" y="4864100"/>
                  </a:lnTo>
                  <a:lnTo>
                    <a:pt x="2060" y="4914900"/>
                  </a:lnTo>
                  <a:lnTo>
                    <a:pt x="3657" y="4965700"/>
                  </a:lnTo>
                  <a:lnTo>
                    <a:pt x="5707" y="5016500"/>
                  </a:lnTo>
                  <a:lnTo>
                    <a:pt x="8205" y="5067300"/>
                  </a:lnTo>
                  <a:lnTo>
                    <a:pt x="11152" y="5105400"/>
                  </a:lnTo>
                  <a:lnTo>
                    <a:pt x="14030" y="5143500"/>
                  </a:lnTo>
                  <a:lnTo>
                    <a:pt x="1001913" y="5143500"/>
                  </a:lnTo>
                  <a:lnTo>
                    <a:pt x="998150" y="5105400"/>
                  </a:lnTo>
                  <a:lnTo>
                    <a:pt x="994528" y="5054600"/>
                  </a:lnTo>
                  <a:lnTo>
                    <a:pt x="991455" y="5016500"/>
                  </a:lnTo>
                  <a:lnTo>
                    <a:pt x="988933" y="4965700"/>
                  </a:lnTo>
                  <a:lnTo>
                    <a:pt x="986967" y="4914900"/>
                  </a:lnTo>
                  <a:lnTo>
                    <a:pt x="985558" y="4864100"/>
                  </a:lnTo>
                  <a:lnTo>
                    <a:pt x="984710" y="4826000"/>
                  </a:lnTo>
                  <a:lnTo>
                    <a:pt x="984427" y="4775200"/>
                  </a:lnTo>
                  <a:lnTo>
                    <a:pt x="984710" y="4724400"/>
                  </a:lnTo>
                  <a:lnTo>
                    <a:pt x="985558" y="4673600"/>
                  </a:lnTo>
                  <a:lnTo>
                    <a:pt x="986967" y="4622800"/>
                  </a:lnTo>
                  <a:lnTo>
                    <a:pt x="988933" y="4584700"/>
                  </a:lnTo>
                  <a:lnTo>
                    <a:pt x="991455" y="4533900"/>
                  </a:lnTo>
                  <a:lnTo>
                    <a:pt x="994528" y="4483100"/>
                  </a:lnTo>
                  <a:lnTo>
                    <a:pt x="998150" y="4432300"/>
                  </a:lnTo>
                  <a:lnTo>
                    <a:pt x="1002317" y="4394200"/>
                  </a:lnTo>
                  <a:lnTo>
                    <a:pt x="1007026" y="4343400"/>
                  </a:lnTo>
                  <a:lnTo>
                    <a:pt x="1012274" y="4292600"/>
                  </a:lnTo>
                  <a:lnTo>
                    <a:pt x="1018059" y="4254500"/>
                  </a:lnTo>
                  <a:lnTo>
                    <a:pt x="1024376" y="4203700"/>
                  </a:lnTo>
                  <a:lnTo>
                    <a:pt x="1031223" y="4152900"/>
                  </a:lnTo>
                  <a:lnTo>
                    <a:pt x="1038596" y="4114800"/>
                  </a:lnTo>
                  <a:lnTo>
                    <a:pt x="1046492" y="4064000"/>
                  </a:lnTo>
                  <a:lnTo>
                    <a:pt x="1054909" y="4013200"/>
                  </a:lnTo>
                  <a:lnTo>
                    <a:pt x="1063843" y="3975100"/>
                  </a:lnTo>
                  <a:lnTo>
                    <a:pt x="1073290" y="3924300"/>
                  </a:lnTo>
                  <a:lnTo>
                    <a:pt x="1083249" y="3886200"/>
                  </a:lnTo>
                  <a:lnTo>
                    <a:pt x="1093715" y="3835400"/>
                  </a:lnTo>
                  <a:lnTo>
                    <a:pt x="1104685" y="3797300"/>
                  </a:lnTo>
                  <a:lnTo>
                    <a:pt x="1116156" y="3746500"/>
                  </a:lnTo>
                  <a:lnTo>
                    <a:pt x="1128126" y="3708400"/>
                  </a:lnTo>
                  <a:lnTo>
                    <a:pt x="1140591" y="3657600"/>
                  </a:lnTo>
                  <a:lnTo>
                    <a:pt x="1153547" y="3619500"/>
                  </a:lnTo>
                  <a:lnTo>
                    <a:pt x="1166992" y="3568700"/>
                  </a:lnTo>
                  <a:lnTo>
                    <a:pt x="1180923" y="3530600"/>
                  </a:lnTo>
                  <a:lnTo>
                    <a:pt x="1195336" y="3479800"/>
                  </a:lnTo>
                  <a:lnTo>
                    <a:pt x="1210228" y="3441700"/>
                  </a:lnTo>
                  <a:lnTo>
                    <a:pt x="1225596" y="3403600"/>
                  </a:lnTo>
                  <a:lnTo>
                    <a:pt x="1241437" y="3352800"/>
                  </a:lnTo>
                  <a:lnTo>
                    <a:pt x="1257748" y="3314700"/>
                  </a:lnTo>
                  <a:lnTo>
                    <a:pt x="1274526" y="3263900"/>
                  </a:lnTo>
                  <a:lnTo>
                    <a:pt x="1291767" y="3225800"/>
                  </a:lnTo>
                  <a:lnTo>
                    <a:pt x="1309468" y="3187700"/>
                  </a:lnTo>
                  <a:lnTo>
                    <a:pt x="1327626" y="3149600"/>
                  </a:lnTo>
                  <a:lnTo>
                    <a:pt x="1346238" y="3098800"/>
                  </a:lnTo>
                  <a:lnTo>
                    <a:pt x="1365302" y="3060700"/>
                  </a:lnTo>
                  <a:lnTo>
                    <a:pt x="1384813" y="3022600"/>
                  </a:lnTo>
                  <a:lnTo>
                    <a:pt x="1404768" y="2984500"/>
                  </a:lnTo>
                  <a:lnTo>
                    <a:pt x="1425165" y="2933700"/>
                  </a:lnTo>
                  <a:lnTo>
                    <a:pt x="1446000" y="2895600"/>
                  </a:lnTo>
                  <a:lnTo>
                    <a:pt x="1467270" y="2857500"/>
                  </a:lnTo>
                  <a:lnTo>
                    <a:pt x="1488972" y="2819400"/>
                  </a:lnTo>
                  <a:lnTo>
                    <a:pt x="1511103" y="2781300"/>
                  </a:lnTo>
                  <a:lnTo>
                    <a:pt x="1533659" y="2743200"/>
                  </a:lnTo>
                  <a:lnTo>
                    <a:pt x="1556638" y="2705100"/>
                  </a:lnTo>
                  <a:lnTo>
                    <a:pt x="1580036" y="2667000"/>
                  </a:lnTo>
                  <a:lnTo>
                    <a:pt x="1603851" y="2628900"/>
                  </a:lnTo>
                  <a:lnTo>
                    <a:pt x="1628078" y="2590800"/>
                  </a:lnTo>
                  <a:lnTo>
                    <a:pt x="1652715" y="2552700"/>
                  </a:lnTo>
                  <a:lnTo>
                    <a:pt x="1677759" y="2514600"/>
                  </a:lnTo>
                  <a:lnTo>
                    <a:pt x="1703207" y="2476500"/>
                  </a:lnTo>
                  <a:lnTo>
                    <a:pt x="1729055" y="2438400"/>
                  </a:lnTo>
                  <a:lnTo>
                    <a:pt x="1755300" y="2400300"/>
                  </a:lnTo>
                  <a:lnTo>
                    <a:pt x="1781939" y="2362200"/>
                  </a:lnTo>
                  <a:lnTo>
                    <a:pt x="1808970" y="2336800"/>
                  </a:lnTo>
                  <a:lnTo>
                    <a:pt x="1836388" y="2298700"/>
                  </a:lnTo>
                  <a:lnTo>
                    <a:pt x="1864191" y="2260600"/>
                  </a:lnTo>
                  <a:lnTo>
                    <a:pt x="1892375" y="2222500"/>
                  </a:lnTo>
                  <a:lnTo>
                    <a:pt x="1920937" y="2197100"/>
                  </a:lnTo>
                  <a:lnTo>
                    <a:pt x="1949875" y="2159000"/>
                  </a:lnTo>
                  <a:lnTo>
                    <a:pt x="1979185" y="2120900"/>
                  </a:lnTo>
                  <a:lnTo>
                    <a:pt x="2008864" y="2095500"/>
                  </a:lnTo>
                  <a:lnTo>
                    <a:pt x="2038908" y="2057400"/>
                  </a:lnTo>
                  <a:lnTo>
                    <a:pt x="2069316" y="2019300"/>
                  </a:lnTo>
                  <a:lnTo>
                    <a:pt x="2100082" y="1993900"/>
                  </a:lnTo>
                  <a:lnTo>
                    <a:pt x="2131205" y="1955800"/>
                  </a:lnTo>
                  <a:lnTo>
                    <a:pt x="2162681" y="1930400"/>
                  </a:lnTo>
                  <a:lnTo>
                    <a:pt x="2194507" y="1892300"/>
                  </a:lnTo>
                  <a:lnTo>
                    <a:pt x="2226680" y="1866900"/>
                  </a:lnTo>
                  <a:lnTo>
                    <a:pt x="2259196" y="1828800"/>
                  </a:lnTo>
                  <a:lnTo>
                    <a:pt x="2325248" y="1778000"/>
                  </a:lnTo>
                  <a:lnTo>
                    <a:pt x="2358776" y="1739900"/>
                  </a:lnTo>
                  <a:lnTo>
                    <a:pt x="2426824" y="1689100"/>
                  </a:lnTo>
                  <a:lnTo>
                    <a:pt x="2461336" y="1663700"/>
                  </a:lnTo>
                  <a:lnTo>
                    <a:pt x="2496170" y="1625600"/>
                  </a:lnTo>
                  <a:lnTo>
                    <a:pt x="2602570" y="1549400"/>
                  </a:lnTo>
                  <a:lnTo>
                    <a:pt x="2711752" y="1473200"/>
                  </a:lnTo>
                  <a:lnTo>
                    <a:pt x="2823630" y="1397000"/>
                  </a:lnTo>
                  <a:lnTo>
                    <a:pt x="2976847" y="1295400"/>
                  </a:lnTo>
                  <a:lnTo>
                    <a:pt x="3015852" y="1282700"/>
                  </a:lnTo>
                  <a:lnTo>
                    <a:pt x="3134504" y="1206500"/>
                  </a:lnTo>
                  <a:lnTo>
                    <a:pt x="3174588" y="1193800"/>
                  </a:lnTo>
                  <a:lnTo>
                    <a:pt x="3214934" y="1168400"/>
                  </a:lnTo>
                  <a:lnTo>
                    <a:pt x="3255539" y="1155700"/>
                  </a:lnTo>
                  <a:lnTo>
                    <a:pt x="3296399" y="1130300"/>
                  </a:lnTo>
                  <a:lnTo>
                    <a:pt x="3337511" y="1117600"/>
                  </a:lnTo>
                  <a:lnTo>
                    <a:pt x="3378873" y="1092200"/>
                  </a:lnTo>
                  <a:lnTo>
                    <a:pt x="3420480" y="1079500"/>
                  </a:lnTo>
                  <a:lnTo>
                    <a:pt x="3462331" y="1054100"/>
                  </a:lnTo>
                  <a:lnTo>
                    <a:pt x="3546747" y="1028700"/>
                  </a:lnTo>
                  <a:lnTo>
                    <a:pt x="3589307" y="1003300"/>
                  </a:lnTo>
                  <a:lnTo>
                    <a:pt x="3761818" y="952500"/>
                  </a:lnTo>
                  <a:lnTo>
                    <a:pt x="3805498" y="927100"/>
                  </a:lnTo>
                  <a:lnTo>
                    <a:pt x="3982329" y="876300"/>
                  </a:lnTo>
                  <a:lnTo>
                    <a:pt x="4027050" y="876300"/>
                  </a:lnTo>
                  <a:lnTo>
                    <a:pt x="4207887" y="825500"/>
                  </a:lnTo>
                  <a:lnTo>
                    <a:pt x="4253570" y="825500"/>
                  </a:lnTo>
                  <a:lnTo>
                    <a:pt x="4345480" y="800100"/>
                  </a:lnTo>
                  <a:lnTo>
                    <a:pt x="4391702" y="800100"/>
                  </a:lnTo>
                  <a:lnTo>
                    <a:pt x="4438098" y="787400"/>
                  </a:lnTo>
                  <a:lnTo>
                    <a:pt x="4484664" y="787400"/>
                  </a:lnTo>
                  <a:lnTo>
                    <a:pt x="4531396" y="774700"/>
                  </a:lnTo>
                  <a:lnTo>
                    <a:pt x="4578293" y="774700"/>
                  </a:lnTo>
                  <a:lnTo>
                    <a:pt x="4625351" y="762000"/>
                  </a:lnTo>
                  <a:lnTo>
                    <a:pt x="4767459" y="762000"/>
                  </a:lnTo>
                  <a:lnTo>
                    <a:pt x="4815129" y="749300"/>
                  </a:lnTo>
                  <a:lnTo>
                    <a:pt x="5090052" y="749300"/>
                  </a:lnTo>
                  <a:lnTo>
                    <a:pt x="5090052" y="0"/>
                  </a:lnTo>
                  <a:close/>
                </a:path>
              </a:pathLst>
            </a:custGeom>
            <a:solidFill>
              <a:srgbClr val="0EB0B3"/>
            </a:solidFill>
          </p:spPr>
          <p:txBody>
            <a:bodyPr wrap="square" lIns="0" tIns="0" rIns="0" bIns="0" rtlCol="0"/>
            <a:lstStyle/>
            <a:p>
              <a:endParaRPr/>
            </a:p>
          </p:txBody>
        </p:sp>
      </p:grpSp>
      <p:pic>
        <p:nvPicPr>
          <p:cNvPr id="14" name="object 14"/>
          <p:cNvPicPr/>
          <p:nvPr/>
        </p:nvPicPr>
        <p:blipFill>
          <a:blip r:embed="rId4" cstate="print"/>
          <a:stretch>
            <a:fillRect/>
          </a:stretch>
        </p:blipFill>
        <p:spPr>
          <a:xfrm>
            <a:off x="457201" y="4548252"/>
            <a:ext cx="236651" cy="236473"/>
          </a:xfrm>
          <a:prstGeom prst="rect">
            <a:avLst/>
          </a:prstGeom>
        </p:spPr>
      </p:pic>
      <p:pic>
        <p:nvPicPr>
          <p:cNvPr id="15" name="object 15"/>
          <p:cNvPicPr/>
          <p:nvPr/>
        </p:nvPicPr>
        <p:blipFill>
          <a:blip r:embed="rId5" cstate="print"/>
          <a:stretch>
            <a:fillRect/>
          </a:stretch>
        </p:blipFill>
        <p:spPr>
          <a:xfrm>
            <a:off x="2150144" y="4548252"/>
            <a:ext cx="236651" cy="236473"/>
          </a:xfrm>
          <a:prstGeom prst="rect">
            <a:avLst/>
          </a:prstGeom>
        </p:spPr>
      </p:pic>
      <p:sp>
        <p:nvSpPr>
          <p:cNvPr id="18" name="object 3">
            <a:extLst>
              <a:ext uri="{FF2B5EF4-FFF2-40B4-BE49-F238E27FC236}">
                <a16:creationId xmlns:a16="http://schemas.microsoft.com/office/drawing/2014/main" id="{335E4713-5717-158C-DCB3-B5F176B6350C}"/>
              </a:ext>
            </a:extLst>
          </p:cNvPr>
          <p:cNvSpPr txBox="1">
            <a:spLocks noGrp="1"/>
          </p:cNvSpPr>
          <p:nvPr>
            <p:ph type="title"/>
          </p:nvPr>
        </p:nvSpPr>
        <p:spPr>
          <a:xfrm>
            <a:off x="469602" y="1309425"/>
            <a:ext cx="2242185" cy="576580"/>
          </a:xfrm>
          <a:prstGeom prst="rect">
            <a:avLst/>
          </a:prstGeom>
        </p:spPr>
        <p:txBody>
          <a:bodyPr vert="horz" wrap="square" lIns="0" tIns="14605" rIns="0" bIns="0" rtlCol="0">
            <a:spAutoFit/>
          </a:bodyPr>
          <a:lstStyle/>
          <a:p>
            <a:pPr marL="12700">
              <a:lnSpc>
                <a:spcPct val="100000"/>
              </a:lnSpc>
              <a:spcBef>
                <a:spcPts val="115"/>
              </a:spcBef>
            </a:pPr>
            <a:r>
              <a:rPr sz="3600" dirty="0">
                <a:solidFill>
                  <a:srgbClr val="FFFFFF"/>
                </a:solidFill>
                <a:latin typeface="Muli" pitchFamily="2" charset="77"/>
              </a:rPr>
              <a:t>Thank </a:t>
            </a:r>
            <a:r>
              <a:rPr sz="3600" spc="-65" dirty="0">
                <a:solidFill>
                  <a:srgbClr val="FFFFFF"/>
                </a:solidFill>
                <a:latin typeface="Muli" pitchFamily="2" charset="77"/>
              </a:rPr>
              <a:t>You</a:t>
            </a:r>
            <a:endParaRPr sz="3600" dirty="0">
              <a:latin typeface="Muli" pitchFamily="2" charset="77"/>
            </a:endParaRPr>
          </a:p>
        </p:txBody>
      </p:sp>
      <p:sp>
        <p:nvSpPr>
          <p:cNvPr id="19" name="object 11">
            <a:extLst>
              <a:ext uri="{FF2B5EF4-FFF2-40B4-BE49-F238E27FC236}">
                <a16:creationId xmlns:a16="http://schemas.microsoft.com/office/drawing/2014/main" id="{B72DCB5B-6FF2-5585-8D46-015D5E73067C}"/>
              </a:ext>
            </a:extLst>
          </p:cNvPr>
          <p:cNvSpPr txBox="1"/>
          <p:nvPr/>
        </p:nvSpPr>
        <p:spPr>
          <a:xfrm>
            <a:off x="439242" y="2293043"/>
            <a:ext cx="1868805" cy="1854200"/>
          </a:xfrm>
          <a:prstGeom prst="rect">
            <a:avLst/>
          </a:prstGeom>
        </p:spPr>
        <p:txBody>
          <a:bodyPr vert="horz" wrap="square" lIns="0" tIns="33019" rIns="0" bIns="0" rtlCol="0">
            <a:spAutoFit/>
          </a:bodyPr>
          <a:lstStyle/>
          <a:p>
            <a:pPr marL="12700">
              <a:lnSpc>
                <a:spcPct val="100000"/>
              </a:lnSpc>
              <a:spcBef>
                <a:spcPts val="259"/>
              </a:spcBef>
            </a:pPr>
            <a:r>
              <a:rPr sz="1200" dirty="0">
                <a:solidFill>
                  <a:srgbClr val="0EB0B3"/>
                </a:solidFill>
                <a:latin typeface="Muli" pitchFamily="2" charset="77"/>
                <a:cs typeface="Mulish Medium"/>
              </a:rPr>
              <a:t>T:</a:t>
            </a:r>
            <a:r>
              <a:rPr sz="1200" spc="-35" dirty="0">
                <a:solidFill>
                  <a:srgbClr val="0EB0B3"/>
                </a:solidFill>
                <a:latin typeface="Muli" pitchFamily="2" charset="77"/>
                <a:cs typeface="Mulish Medium"/>
              </a:rPr>
              <a:t> </a:t>
            </a:r>
            <a:r>
              <a:rPr sz="1200" dirty="0">
                <a:solidFill>
                  <a:srgbClr val="FFFFFF"/>
                </a:solidFill>
                <a:latin typeface="Muli" pitchFamily="2" charset="77"/>
                <a:cs typeface="Mulish Medium"/>
              </a:rPr>
              <a:t>+353</a:t>
            </a:r>
            <a:r>
              <a:rPr sz="1200" spc="-30" dirty="0">
                <a:solidFill>
                  <a:srgbClr val="FFFFFF"/>
                </a:solidFill>
                <a:latin typeface="Muli" pitchFamily="2" charset="77"/>
                <a:cs typeface="Mulish Medium"/>
              </a:rPr>
              <a:t> </a:t>
            </a:r>
            <a:r>
              <a:rPr sz="1200" spc="-10" dirty="0">
                <a:solidFill>
                  <a:srgbClr val="FFFFFF"/>
                </a:solidFill>
                <a:latin typeface="Muli" pitchFamily="2" charset="77"/>
                <a:cs typeface="Mulish Medium"/>
              </a:rPr>
              <a:t>(0)61</a:t>
            </a:r>
            <a:r>
              <a:rPr sz="1200" spc="-35" dirty="0">
                <a:solidFill>
                  <a:srgbClr val="FFFFFF"/>
                </a:solidFill>
                <a:latin typeface="Muli" pitchFamily="2" charset="77"/>
                <a:cs typeface="Mulish Medium"/>
              </a:rPr>
              <a:t> </a:t>
            </a:r>
            <a:r>
              <a:rPr sz="1200" spc="-10" dirty="0">
                <a:solidFill>
                  <a:srgbClr val="FFFFFF"/>
                </a:solidFill>
                <a:latin typeface="Muli" pitchFamily="2" charset="77"/>
                <a:cs typeface="Mulish Medium"/>
              </a:rPr>
              <a:t>203826</a:t>
            </a:r>
            <a:endParaRPr sz="1200" dirty="0">
              <a:latin typeface="Muli" pitchFamily="2" charset="77"/>
              <a:cs typeface="Mulish Medium"/>
            </a:endParaRPr>
          </a:p>
          <a:p>
            <a:pPr marL="12700" marR="565785">
              <a:lnSpc>
                <a:spcPct val="111100"/>
              </a:lnSpc>
            </a:pPr>
            <a:r>
              <a:rPr sz="1200" dirty="0">
                <a:solidFill>
                  <a:srgbClr val="0EB0B3"/>
                </a:solidFill>
                <a:latin typeface="Muli" pitchFamily="2" charset="77"/>
                <a:cs typeface="Mulish Medium"/>
              </a:rPr>
              <a:t>E:</a:t>
            </a:r>
            <a:r>
              <a:rPr sz="1200" spc="15" dirty="0">
                <a:solidFill>
                  <a:srgbClr val="0EB0B3"/>
                </a:solidFill>
                <a:latin typeface="Muli" pitchFamily="2" charset="77"/>
                <a:cs typeface="Mulish Medium"/>
              </a:rPr>
              <a:t> </a:t>
            </a:r>
            <a:r>
              <a:rPr sz="1200" spc="-20" dirty="0">
                <a:solidFill>
                  <a:srgbClr val="FFFFFF"/>
                </a:solidFill>
                <a:latin typeface="Muli" pitchFamily="2" charset="77"/>
                <a:cs typeface="Mulish Medium"/>
                <a:hlinkClick r:id="rId6"/>
              </a:rPr>
              <a:t>info@kneat.com</a:t>
            </a:r>
            <a:r>
              <a:rPr sz="1200" spc="-20" dirty="0">
                <a:solidFill>
                  <a:srgbClr val="FFFFFF"/>
                </a:solidFill>
                <a:latin typeface="Muli" pitchFamily="2" charset="77"/>
                <a:cs typeface="Mulish Medium"/>
              </a:rPr>
              <a:t> </a:t>
            </a:r>
            <a:r>
              <a:rPr sz="1200" dirty="0">
                <a:solidFill>
                  <a:srgbClr val="0EB0B3"/>
                </a:solidFill>
                <a:latin typeface="Muli" pitchFamily="2" charset="77"/>
                <a:cs typeface="Mulish Medium"/>
              </a:rPr>
              <a:t>W:</a:t>
            </a:r>
            <a:r>
              <a:rPr sz="1200" spc="-40" dirty="0">
                <a:solidFill>
                  <a:srgbClr val="0EB0B3"/>
                </a:solidFill>
                <a:latin typeface="Muli" pitchFamily="2" charset="77"/>
                <a:cs typeface="Mulish Medium"/>
              </a:rPr>
              <a:t> </a:t>
            </a:r>
            <a:r>
              <a:rPr sz="1200" spc="-10" dirty="0">
                <a:solidFill>
                  <a:srgbClr val="FFFFFF"/>
                </a:solidFill>
                <a:latin typeface="Muli" pitchFamily="2" charset="77"/>
                <a:cs typeface="Mulish Medium"/>
              </a:rPr>
              <a:t>kneat.com</a:t>
            </a:r>
            <a:endParaRPr sz="1200" dirty="0">
              <a:latin typeface="Muli" pitchFamily="2" charset="77"/>
              <a:cs typeface="Mulish Medium"/>
            </a:endParaRPr>
          </a:p>
          <a:p>
            <a:pPr>
              <a:lnSpc>
                <a:spcPct val="100000"/>
              </a:lnSpc>
              <a:spcBef>
                <a:spcPts val="250"/>
              </a:spcBef>
            </a:pPr>
            <a:endParaRPr sz="1200" dirty="0">
              <a:latin typeface="Muli" pitchFamily="2" charset="77"/>
              <a:cs typeface="Mulish Medium"/>
            </a:endParaRPr>
          </a:p>
          <a:p>
            <a:pPr marL="12700">
              <a:lnSpc>
                <a:spcPct val="100000"/>
              </a:lnSpc>
            </a:pPr>
            <a:r>
              <a:rPr sz="1200" spc="-10" dirty="0">
                <a:solidFill>
                  <a:srgbClr val="FFFFFF"/>
                </a:solidFill>
                <a:latin typeface="Muli" pitchFamily="2" charset="77"/>
                <a:cs typeface="Mulish Medium"/>
              </a:rPr>
              <a:t>Hawthorn</a:t>
            </a:r>
            <a:r>
              <a:rPr sz="1200" spc="-70" dirty="0">
                <a:solidFill>
                  <a:srgbClr val="FFFFFF"/>
                </a:solidFill>
                <a:latin typeface="Muli" pitchFamily="2" charset="77"/>
                <a:cs typeface="Mulish Medium"/>
              </a:rPr>
              <a:t> </a:t>
            </a:r>
            <a:r>
              <a:rPr sz="1200" spc="-10" dirty="0">
                <a:solidFill>
                  <a:srgbClr val="FFFFFF"/>
                </a:solidFill>
                <a:latin typeface="Muli" pitchFamily="2" charset="77"/>
                <a:cs typeface="Mulish Medium"/>
              </a:rPr>
              <a:t>House</a:t>
            </a:r>
            <a:endParaRPr sz="1200" dirty="0">
              <a:latin typeface="Muli" pitchFamily="2" charset="77"/>
              <a:cs typeface="Mulish Medium"/>
            </a:endParaRPr>
          </a:p>
          <a:p>
            <a:pPr marL="12700" marR="5080">
              <a:lnSpc>
                <a:spcPct val="111100"/>
              </a:lnSpc>
            </a:pPr>
            <a:r>
              <a:rPr sz="1200" spc="-10" dirty="0">
                <a:solidFill>
                  <a:srgbClr val="FFFFFF"/>
                </a:solidFill>
                <a:latin typeface="Muli" pitchFamily="2" charset="77"/>
                <a:cs typeface="Mulish Medium"/>
              </a:rPr>
              <a:t>Plassey</a:t>
            </a:r>
            <a:r>
              <a:rPr sz="1200" spc="-50" dirty="0">
                <a:solidFill>
                  <a:srgbClr val="FFFFFF"/>
                </a:solidFill>
                <a:latin typeface="Muli" pitchFamily="2" charset="77"/>
                <a:cs typeface="Mulish Medium"/>
              </a:rPr>
              <a:t> </a:t>
            </a:r>
            <a:r>
              <a:rPr sz="1200" dirty="0">
                <a:solidFill>
                  <a:srgbClr val="FFFFFF"/>
                </a:solidFill>
                <a:latin typeface="Muli" pitchFamily="2" charset="77"/>
                <a:cs typeface="Mulish Medium"/>
              </a:rPr>
              <a:t>Business</a:t>
            </a:r>
            <a:r>
              <a:rPr sz="1200" spc="-50" dirty="0">
                <a:solidFill>
                  <a:srgbClr val="FFFFFF"/>
                </a:solidFill>
                <a:latin typeface="Muli" pitchFamily="2" charset="77"/>
                <a:cs typeface="Mulish Medium"/>
              </a:rPr>
              <a:t> </a:t>
            </a:r>
            <a:r>
              <a:rPr sz="1200" spc="-20" dirty="0">
                <a:solidFill>
                  <a:srgbClr val="FFFFFF"/>
                </a:solidFill>
                <a:latin typeface="Muli" pitchFamily="2" charset="77"/>
                <a:cs typeface="Mulish Medium"/>
              </a:rPr>
              <a:t>Campus, </a:t>
            </a:r>
            <a:r>
              <a:rPr sz="1200" spc="-25" dirty="0">
                <a:solidFill>
                  <a:srgbClr val="FFFFFF"/>
                </a:solidFill>
                <a:latin typeface="Muli" pitchFamily="2" charset="77"/>
                <a:cs typeface="Mulish Medium"/>
              </a:rPr>
              <a:t>Castletroy,</a:t>
            </a:r>
            <a:r>
              <a:rPr sz="1200" spc="-20" dirty="0">
                <a:solidFill>
                  <a:srgbClr val="FFFFFF"/>
                </a:solidFill>
                <a:latin typeface="Muli" pitchFamily="2" charset="77"/>
                <a:cs typeface="Mulish Medium"/>
              </a:rPr>
              <a:t> </a:t>
            </a:r>
            <a:r>
              <a:rPr sz="1200" spc="-30" dirty="0">
                <a:solidFill>
                  <a:srgbClr val="FFFFFF"/>
                </a:solidFill>
                <a:latin typeface="Muli" pitchFamily="2" charset="77"/>
                <a:cs typeface="Mulish Medium"/>
              </a:rPr>
              <a:t>Co.</a:t>
            </a:r>
            <a:r>
              <a:rPr sz="1200" spc="-20" dirty="0">
                <a:solidFill>
                  <a:srgbClr val="FFFFFF"/>
                </a:solidFill>
                <a:latin typeface="Muli" pitchFamily="2" charset="77"/>
                <a:cs typeface="Mulish Medium"/>
              </a:rPr>
              <a:t> </a:t>
            </a:r>
            <a:r>
              <a:rPr sz="1200" spc="-10" dirty="0">
                <a:solidFill>
                  <a:srgbClr val="FFFFFF"/>
                </a:solidFill>
                <a:latin typeface="Muli" pitchFamily="2" charset="77"/>
                <a:cs typeface="Mulish Medium"/>
              </a:rPr>
              <a:t>Limerick, </a:t>
            </a:r>
            <a:r>
              <a:rPr sz="1200" dirty="0">
                <a:solidFill>
                  <a:srgbClr val="FFFFFF"/>
                </a:solidFill>
                <a:latin typeface="Muli" pitchFamily="2" charset="77"/>
                <a:cs typeface="Mulish Medium"/>
              </a:rPr>
              <a:t>V94</a:t>
            </a:r>
            <a:r>
              <a:rPr sz="1200" spc="-60" dirty="0">
                <a:solidFill>
                  <a:srgbClr val="FFFFFF"/>
                </a:solidFill>
                <a:latin typeface="Muli" pitchFamily="2" charset="77"/>
                <a:cs typeface="Mulish Medium"/>
              </a:rPr>
              <a:t> </a:t>
            </a:r>
            <a:r>
              <a:rPr sz="1200" spc="-10" dirty="0">
                <a:solidFill>
                  <a:srgbClr val="FFFFFF"/>
                </a:solidFill>
                <a:latin typeface="Muli" pitchFamily="2" charset="77"/>
                <a:cs typeface="Mulish Medium"/>
              </a:rPr>
              <a:t>5F68,</a:t>
            </a:r>
            <a:endParaRPr sz="1200" dirty="0">
              <a:latin typeface="Muli" pitchFamily="2" charset="77"/>
              <a:cs typeface="Mulish Medium"/>
            </a:endParaRPr>
          </a:p>
          <a:p>
            <a:pPr marL="12700">
              <a:lnSpc>
                <a:spcPct val="100000"/>
              </a:lnSpc>
              <a:spcBef>
                <a:spcPts val="160"/>
              </a:spcBef>
            </a:pPr>
            <a:r>
              <a:rPr sz="1200" spc="-10" dirty="0">
                <a:solidFill>
                  <a:srgbClr val="FFFFFF"/>
                </a:solidFill>
                <a:latin typeface="Muli" pitchFamily="2" charset="77"/>
                <a:cs typeface="Mulish Medium"/>
              </a:rPr>
              <a:t>Ireland</a:t>
            </a:r>
            <a:endParaRPr sz="1200" dirty="0">
              <a:latin typeface="Muli" pitchFamily="2" charset="77"/>
              <a:cs typeface="Mulish Medium"/>
            </a:endParaRPr>
          </a:p>
        </p:txBody>
      </p:sp>
      <p:sp>
        <p:nvSpPr>
          <p:cNvPr id="20" name="object 12">
            <a:extLst>
              <a:ext uri="{FF2B5EF4-FFF2-40B4-BE49-F238E27FC236}">
                <a16:creationId xmlns:a16="http://schemas.microsoft.com/office/drawing/2014/main" id="{A01F2B87-46D1-CB0E-A840-F5776FE86AAB}"/>
              </a:ext>
            </a:extLst>
          </p:cNvPr>
          <p:cNvSpPr txBox="1"/>
          <p:nvPr/>
        </p:nvSpPr>
        <p:spPr>
          <a:xfrm>
            <a:off x="750138" y="4548106"/>
            <a:ext cx="1216025" cy="197490"/>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Muli" pitchFamily="2" charset="77"/>
                <a:cs typeface="Mulish Medium"/>
              </a:rPr>
              <a:t>@KneatSolutions</a:t>
            </a:r>
            <a:endParaRPr sz="1200" dirty="0">
              <a:latin typeface="Muli" pitchFamily="2" charset="77"/>
              <a:cs typeface="Mulish Medium"/>
            </a:endParaRPr>
          </a:p>
        </p:txBody>
      </p:sp>
      <p:sp>
        <p:nvSpPr>
          <p:cNvPr id="21" name="object 13">
            <a:extLst>
              <a:ext uri="{FF2B5EF4-FFF2-40B4-BE49-F238E27FC236}">
                <a16:creationId xmlns:a16="http://schemas.microsoft.com/office/drawing/2014/main" id="{F7AEB28A-8D69-F8C2-83A6-418AA6392BDD}"/>
              </a:ext>
            </a:extLst>
          </p:cNvPr>
          <p:cNvSpPr txBox="1"/>
          <p:nvPr/>
        </p:nvSpPr>
        <p:spPr>
          <a:xfrm>
            <a:off x="2445588" y="4548106"/>
            <a:ext cx="1212215" cy="197490"/>
          </a:xfrm>
          <a:prstGeom prst="rect">
            <a:avLst/>
          </a:prstGeom>
        </p:spPr>
        <p:txBody>
          <a:bodyPr vert="horz" wrap="square" lIns="0" tIns="12700" rIns="0" bIns="0" rtlCol="0">
            <a:spAutoFit/>
          </a:bodyPr>
          <a:lstStyle/>
          <a:p>
            <a:pPr marL="12700">
              <a:lnSpc>
                <a:spcPct val="100000"/>
              </a:lnSpc>
              <a:spcBef>
                <a:spcPts val="100"/>
              </a:spcBef>
            </a:pPr>
            <a:r>
              <a:rPr sz="1200" spc="-20" dirty="0">
                <a:solidFill>
                  <a:srgbClr val="FFFFFF"/>
                </a:solidFill>
                <a:latin typeface="Muli" pitchFamily="2" charset="77"/>
                <a:cs typeface="Mulish Medium"/>
              </a:rPr>
              <a:t>@KneatSoftware</a:t>
            </a:r>
            <a:endParaRPr sz="1200" dirty="0">
              <a:latin typeface="Muli" pitchFamily="2" charset="77"/>
              <a:cs typeface="Mulish Medium"/>
            </a:endParaRPr>
          </a:p>
        </p:txBody>
      </p:sp>
      <p:pic>
        <p:nvPicPr>
          <p:cNvPr id="3" name="Picture 8" descr="Picture 8">
            <a:extLst>
              <a:ext uri="{FF2B5EF4-FFF2-40B4-BE49-F238E27FC236}">
                <a16:creationId xmlns:a16="http://schemas.microsoft.com/office/drawing/2014/main" id="{6756CA0E-8073-27BA-0CDF-ADD36C335188}"/>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0" y="-1"/>
            <a:ext cx="2125015" cy="1284669"/>
          </a:xfrm>
          <a:prstGeom prst="rect">
            <a:avLst/>
          </a:prstGeom>
          <a:ln w="12700">
            <a:miter lim="400000"/>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43d9dd3-5f03-421a-b26f-c54fff48c7b8" xsi:nil="true"/>
    <lcf76f155ced4ddcb4097134ff3c332f xmlns="c4ab28a0-9edd-409e-91b2-faaff5bb49ff">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0574B154585B846955215F672E9A291" ma:contentTypeVersion="10" ma:contentTypeDescription="Create a new document." ma:contentTypeScope="" ma:versionID="2e1b35e46f0d3a9f688e860bc1eef266">
  <xsd:schema xmlns:xsd="http://www.w3.org/2001/XMLSchema" xmlns:xs="http://www.w3.org/2001/XMLSchema" xmlns:p="http://schemas.microsoft.com/office/2006/metadata/properties" xmlns:ns2="c4ab28a0-9edd-409e-91b2-faaff5bb49ff" xmlns:ns3="043d9dd3-5f03-421a-b26f-c54fff48c7b8" targetNamespace="http://schemas.microsoft.com/office/2006/metadata/properties" ma:root="true" ma:fieldsID="2331748c76cba145466aee978c06e9be" ns2:_="" ns3:_="">
    <xsd:import namespace="c4ab28a0-9edd-409e-91b2-faaff5bb49ff"/>
    <xsd:import namespace="043d9dd3-5f03-421a-b26f-c54fff48c7b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ab28a0-9edd-409e-91b2-faaff5bb49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a1b20fa-48d1-4cdc-8fea-830ec461bfdb"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43d9dd3-5f03-421a-b26f-c54fff48c7b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e6f8a68-77c3-448b-9e99-e256f538914b}" ma:internalName="TaxCatchAll" ma:showField="CatchAllData" ma:web="043d9dd3-5f03-421a-b26f-c54fff48c7b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60D934-4167-4B43-A0A0-F6FF5628DE95}">
  <ds:schemaRefs>
    <ds:schemaRef ds:uri="http://schemas.microsoft.com/office/2006/metadata/properties"/>
    <ds:schemaRef ds:uri="http://schemas.microsoft.com/office/infopath/2007/PartnerControls"/>
    <ds:schemaRef ds:uri="0b95ff3b-b5eb-401b-a21d-7923413db1ef"/>
    <ds:schemaRef ds:uri="f8225923-b1a9-4c82-be1d-77454b218295"/>
    <ds:schemaRef ds:uri="043d9dd3-5f03-421a-b26f-c54fff48c7b8"/>
    <ds:schemaRef ds:uri="c4ab28a0-9edd-409e-91b2-faaff5bb49ff"/>
  </ds:schemaRefs>
</ds:datastoreItem>
</file>

<file path=customXml/itemProps2.xml><?xml version="1.0" encoding="utf-8"?>
<ds:datastoreItem xmlns:ds="http://schemas.openxmlformats.org/officeDocument/2006/customXml" ds:itemID="{F3A79163-0363-4AD6-8FD1-07DBA2E063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ab28a0-9edd-409e-91b2-faaff5bb49ff"/>
    <ds:schemaRef ds:uri="043d9dd3-5f03-421a-b26f-c54fff48c7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4376187-4134-4A34-A7D7-42405A780E7A}">
  <ds:schemaRefs>
    <ds:schemaRef ds:uri="http://schemas.microsoft.com/sharepoint/v3/contenttype/forms"/>
  </ds:schemaRefs>
</ds:datastoreItem>
</file>

<file path=docMetadata/LabelInfo.xml><?xml version="1.0" encoding="utf-8"?>
<clbl:labelList xmlns:clbl="http://schemas.microsoft.com/office/2020/mipLabelMetadata">
  <clbl:label id="{ee2dc314-8ab7-45ac-a2de-0ebe64f2162d}" enabled="1" method="Privileged" siteId="{06b3c829-75f0-4416-9457-56d94b8582be}" removed="0"/>
</clbl:labelList>
</file>

<file path=docProps/app.xml><?xml version="1.0" encoding="utf-8"?>
<Properties xmlns="http://schemas.openxmlformats.org/officeDocument/2006/extended-properties" xmlns:vt="http://schemas.openxmlformats.org/officeDocument/2006/docPropsVTypes">
  <Template/>
  <TotalTime>1249</TotalTime>
  <Words>1846</Words>
  <Application>Microsoft Office PowerPoint</Application>
  <PresentationFormat>Custom</PresentationFormat>
  <Paragraphs>139</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Aptos</vt:lpstr>
      <vt:lpstr>Calibri</vt:lpstr>
      <vt:lpstr>Muli</vt:lpstr>
      <vt:lpstr>Mulish Light</vt:lpstr>
      <vt:lpstr>Mulish Medium</vt:lpstr>
      <vt:lpstr>Open Sans</vt:lpstr>
      <vt:lpstr>Office Theme</vt:lpstr>
      <vt:lpstr>PowerPoint Presentation</vt:lpstr>
      <vt:lpstr>Foreword</vt:lpstr>
      <vt:lpstr>Our Gender Pay Gap Data</vt:lpstr>
      <vt:lpstr>Definition of Terms</vt:lpstr>
      <vt:lpstr>Our Results and Commitments</vt:lpstr>
      <vt:lpstr>Career Progression &amp; Development</vt:lpstr>
      <vt:lpstr>Work-Life Balance &amp; Wellbeing</vt:lpstr>
      <vt:lpstr>Employee Resource Groups</vt:lpstr>
      <vt:lpstr>Talent Acquisition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Sarah Clancy</cp:lastModifiedBy>
  <cp:revision>25</cp:revision>
  <dcterms:created xsi:type="dcterms:W3CDTF">2025-11-13T16:50:05Z</dcterms:created>
  <dcterms:modified xsi:type="dcterms:W3CDTF">2026-10-22T11:32:07Z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2025-11-13T00:00:00Z</vt:filetime>
  </property>
  <property fmtid="{D5CDD505-2E9C-101B-9397-08002B2CF9AE}" pid="3" name="Creator">
    <vt:lpwstr>Adobe InDesign 21.0 (Macintosh)</vt:lpwstr>
  </property>
  <property fmtid="{D5CDD505-2E9C-101B-9397-08002B2CF9AE}" pid="4" name="LastSaved">
    <vt:filetime>2025-11-13T00:00:00Z</vt:filetime>
  </property>
  <property fmtid="{D5CDD505-2E9C-101B-9397-08002B2CF9AE}" pid="5" name="Producer">
    <vt:lpwstr>Adobe PDF Library 18.0</vt:lpwstr>
  </property>
  <property fmtid="{D5CDD505-2E9C-101B-9397-08002B2CF9AE}" pid="6" name="ClassificationContentMarkingFooterLocations">
    <vt:lpwstr>Office Theme:8</vt:lpwstr>
  </property>
  <property fmtid="{D5CDD505-2E9C-101B-9397-08002B2CF9AE}" pid="7" name="ClassificationContentMarkingFooterText">
    <vt:lpwstr>External Public - Do not remove</vt:lpwstr>
  </property>
  <property fmtid="{D5CDD505-2E9C-101B-9397-08002B2CF9AE}" pid="8" name="MediaServiceImageTags">
    <vt:lpwstr/>
  </property>
  <property fmtid="{D5CDD505-2E9C-101B-9397-08002B2CF9AE}" pid="9" name="ContentTypeId">
    <vt:lpwstr>0x01010040574B154585B846955215F672E9A291</vt:lpwstr>
  </property>
</Properties>
</file>